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</p:sldMasterIdLst>
  <p:notesMasterIdLst>
    <p:notesMasterId r:id="rId22"/>
  </p:notesMasterIdLst>
  <p:handoutMasterIdLst>
    <p:handoutMasterId r:id="rId23"/>
  </p:handoutMasterIdLst>
  <p:sldIdLst>
    <p:sldId id="360" r:id="rId2"/>
    <p:sldId id="365" r:id="rId3"/>
    <p:sldId id="366" r:id="rId4"/>
    <p:sldId id="361" r:id="rId5"/>
    <p:sldId id="367" r:id="rId6"/>
    <p:sldId id="362" r:id="rId7"/>
    <p:sldId id="363" r:id="rId8"/>
    <p:sldId id="368" r:id="rId9"/>
    <p:sldId id="369" r:id="rId10"/>
    <p:sldId id="370" r:id="rId11"/>
    <p:sldId id="354" r:id="rId12"/>
    <p:sldId id="315" r:id="rId13"/>
    <p:sldId id="358" r:id="rId14"/>
    <p:sldId id="371" r:id="rId15"/>
    <p:sldId id="376" r:id="rId16"/>
    <p:sldId id="372" r:id="rId17"/>
    <p:sldId id="374" r:id="rId18"/>
    <p:sldId id="375" r:id="rId19"/>
    <p:sldId id="377" r:id="rId20"/>
    <p:sldId id="378" r:id="rId21"/>
  </p:sldIdLst>
  <p:sldSz cx="9144000" cy="5143500" type="screen16x9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531">
          <p15:clr>
            <a:srgbClr val="A4A3A4"/>
          </p15:clr>
        </p15:guide>
        <p15:guide id="2" pos="29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0FA1"/>
    <a:srgbClr val="000000"/>
    <a:srgbClr val="FFED00"/>
    <a:srgbClr val="F39200"/>
    <a:srgbClr val="84BE57"/>
    <a:srgbClr val="00AA96"/>
    <a:srgbClr val="00A7E6"/>
    <a:srgbClr val="0082B8"/>
    <a:srgbClr val="0059A3"/>
    <a:srgbClr val="002F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40" d="100"/>
          <a:sy n="140" d="100"/>
        </p:scale>
        <p:origin x="-168" y="-90"/>
      </p:cViewPr>
      <p:guideLst>
        <p:guide orient="horz" pos="531"/>
        <p:guide pos="29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5F5C1F-FFEC-4131-958E-3AA2D19BD8E8}" type="datetimeFigureOut">
              <a:rPr lang="de-DE" smtClean="0"/>
              <a:t>25.09.2019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B8268A-8785-47B2-979B-8B4EF31F791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13303018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062747-6548-4301-B6A8-CB90F3F92ED2}" type="datetimeFigureOut">
              <a:rPr lang="de-DE" smtClean="0"/>
              <a:t>25.09.2019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5A75CD-02CE-4E63-912B-2F933E8E59D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7428709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47801-3596-4D22-830F-B27BE499A47B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44295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1 Grad klingt</a:t>
            </a:r>
            <a:r>
              <a:rPr lang="de-DE" baseline="0" dirty="0" smtClean="0"/>
              <a:t> wenig</a:t>
            </a:r>
          </a:p>
          <a:p>
            <a:r>
              <a:rPr lang="de-DE" baseline="0" dirty="0" smtClean="0"/>
              <a:t>Land erwärmt sich mehr als Ozean (z.B. Süddeutschland: ca. Faktor 2)</a:t>
            </a:r>
          </a:p>
          <a:p>
            <a:r>
              <a:rPr lang="de-DE" baseline="0" dirty="0" smtClean="0"/>
              <a:t>Pol-Region auch x 2-3 stärker erwärmt:</a:t>
            </a:r>
          </a:p>
          <a:p>
            <a:endParaRPr lang="de-DE" baseline="0" dirty="0" smtClean="0"/>
          </a:p>
          <a:p>
            <a:r>
              <a:rPr lang="de-DE" baseline="0" dirty="0" smtClean="0"/>
              <a:t>z.B. 3° plus global,  am Pol +6°  bei Sommertemperaturen nur knapp unter Null im Sommer (in aktuellem Klima) </a:t>
            </a:r>
            <a:r>
              <a:rPr lang="de-DE" baseline="0" dirty="0" smtClean="0">
                <a:sym typeface="Wingdings" panose="05000000000000000000" pitchFamily="2" charset="2"/>
              </a:rPr>
              <a:t> Eisschmelze</a:t>
            </a:r>
            <a:endParaRPr lang="de-DE" baseline="0" dirty="0" smtClean="0"/>
          </a:p>
          <a:p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47801-3596-4D22-830F-B27BE499A47B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73749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Natürlich</a:t>
            </a:r>
            <a:r>
              <a:rPr lang="de-DE" baseline="0" dirty="0" smtClean="0"/>
              <a:t> quatsch.</a:t>
            </a:r>
          </a:p>
          <a:p>
            <a:r>
              <a:rPr lang="de-DE" baseline="0" dirty="0" smtClean="0"/>
              <a:t>Safe-</a:t>
            </a:r>
            <a:r>
              <a:rPr lang="de-DE" baseline="0" dirty="0" err="1" smtClean="0"/>
              <a:t>the</a:t>
            </a:r>
            <a:r>
              <a:rPr lang="de-DE" baseline="0" dirty="0" smtClean="0"/>
              <a:t>-Planet Motto auch Quatsch.</a:t>
            </a:r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85A75CD-02CE-4E63-912B-2F933E8E59D5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641697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Hitze</a:t>
            </a:r>
            <a:r>
              <a:rPr lang="de-DE" baseline="0" dirty="0" smtClean="0"/>
              <a:t> Extreme: 65 Mio. mehr Menschen bei 2° betroffen als bei 1,5 Grad</a:t>
            </a:r>
          </a:p>
          <a:p>
            <a:endParaRPr lang="de-DE" baseline="0" dirty="0" smtClean="0"/>
          </a:p>
          <a:p>
            <a:r>
              <a:rPr lang="de-DE" baseline="0" dirty="0" smtClean="0"/>
              <a:t>Mehrere hundert Millionen mehr Menschen zusätzlich von Hunger bedroht. (SPM 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47801-3596-4D22-830F-B27BE499A47B}" type="slidenum">
              <a:rPr lang="de-DE" smtClean="0"/>
              <a:t>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627368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1:30 schon bis Mitte des Jahrhunderts</a:t>
            </a:r>
            <a:r>
              <a:rPr lang="de-DE" baseline="0" dirty="0" smtClean="0"/>
              <a:t> (Median der </a:t>
            </a:r>
            <a:r>
              <a:rPr lang="de-DE" baseline="0" dirty="0" err="1" smtClean="0"/>
              <a:t>Probabilisten</a:t>
            </a:r>
            <a:r>
              <a:rPr lang="de-DE" baseline="0" dirty="0" smtClean="0"/>
              <a:t> </a:t>
            </a:r>
            <a:r>
              <a:rPr lang="de-DE" baseline="0" dirty="0" err="1" smtClean="0"/>
              <a:t>Ergebenisse</a:t>
            </a:r>
            <a:r>
              <a:rPr lang="de-DE" baseline="0" dirty="0" smtClean="0"/>
              <a:t>); Stern-Report hat geringere Werte: macht aber auch klar, dass sich Klimaschutz langfristig ökonomisch lohnt.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47801-3596-4D22-830F-B27BE499A47B}" type="slidenum">
              <a:rPr lang="de-DE" smtClean="0"/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0974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elle Folien-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5"/>
          <p:cNvSpPr>
            <a:spLocks noGrp="1"/>
          </p:cNvSpPr>
          <p:nvPr>
            <p:ph type="body" sz="quarter" idx="12"/>
          </p:nvPr>
        </p:nvSpPr>
        <p:spPr>
          <a:xfrm>
            <a:off x="467296" y="411510"/>
            <a:ext cx="5616872" cy="3600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46400" indent="0">
              <a:buNone/>
              <a:defRPr/>
            </a:lvl2pPr>
            <a:lvl3pPr marL="896400" indent="0">
              <a:buNone/>
              <a:defRPr/>
            </a:lvl3pPr>
            <a:lvl4pPr marL="1342800" indent="0">
              <a:buNone/>
              <a:defRPr/>
            </a:lvl4pPr>
            <a:lvl5pPr marL="1789200" indent="0">
              <a:buNone/>
              <a:defRPr/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0"/>
            <a:endParaRPr lang="de-DE" dirty="0" smtClean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466899" y="771550"/>
            <a:ext cx="5616624" cy="286544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46400" indent="0">
              <a:buNone/>
              <a:defRPr sz="1600">
                <a:solidFill>
                  <a:srgbClr val="686867"/>
                </a:solidFill>
              </a:defRPr>
            </a:lvl2pPr>
            <a:lvl3pPr marL="896400" indent="0">
              <a:buNone/>
              <a:defRPr sz="1600">
                <a:solidFill>
                  <a:srgbClr val="686867"/>
                </a:solidFill>
              </a:defRPr>
            </a:lvl3pPr>
            <a:lvl4pPr marL="1342800" indent="0">
              <a:buNone/>
              <a:defRPr sz="1600">
                <a:solidFill>
                  <a:srgbClr val="686867"/>
                </a:solidFill>
              </a:defRPr>
            </a:lvl4pPr>
            <a:lvl5pPr marL="1789200" indent="0">
              <a:buNone/>
              <a:defRPr sz="1600">
                <a:solidFill>
                  <a:srgbClr val="686867"/>
                </a:solidFill>
              </a:defRPr>
            </a:lvl5pPr>
          </a:lstStyle>
          <a:p>
            <a:pPr lvl="0"/>
            <a:r>
              <a:rPr lang="de-DE" dirty="0" smtClean="0"/>
              <a:t>Textmasterformat bearbeiten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4"/>
          </p:nvPr>
        </p:nvSpPr>
        <p:spPr>
          <a:xfrm>
            <a:off x="468313" y="1275606"/>
            <a:ext cx="7055246" cy="3240360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063632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elle Folient-Smart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martArt-Platzhalter 3"/>
          <p:cNvSpPr>
            <a:spLocks noGrp="1"/>
          </p:cNvSpPr>
          <p:nvPr>
            <p:ph type="dgm" sz="quarter" idx="12"/>
          </p:nvPr>
        </p:nvSpPr>
        <p:spPr>
          <a:xfrm>
            <a:off x="0" y="1059582"/>
            <a:ext cx="9144000" cy="3529012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555526"/>
            <a:ext cx="5760640" cy="492572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95214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elle Folien_Bild-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555526"/>
            <a:ext cx="5760640" cy="432048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5" name="Bildplatzhalter 4"/>
          <p:cNvSpPr>
            <a:spLocks noGrp="1"/>
          </p:cNvSpPr>
          <p:nvPr>
            <p:ph type="pic" sz="quarter" idx="11"/>
          </p:nvPr>
        </p:nvSpPr>
        <p:spPr>
          <a:xfrm>
            <a:off x="0" y="1131589"/>
            <a:ext cx="4716016" cy="3456385"/>
          </a:xfrm>
          <a:prstGeom prst="rect">
            <a:avLst/>
          </a:prstGeom>
          <a:ln>
            <a:noFill/>
          </a:ln>
        </p:spPr>
        <p:txBody>
          <a:bodyPr/>
          <a:lstStyle/>
          <a:p>
            <a:endParaRPr lang="de-DE" dirty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2"/>
          </p:nvPr>
        </p:nvSpPr>
        <p:spPr>
          <a:xfrm>
            <a:off x="4932363" y="1131590"/>
            <a:ext cx="3816350" cy="3456285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34130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nerelle Folien_Text-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iagrammplatzhalter 9"/>
          <p:cNvSpPr>
            <a:spLocks noGrp="1"/>
          </p:cNvSpPr>
          <p:nvPr>
            <p:ph type="chart" sz="quarter" idx="13"/>
          </p:nvPr>
        </p:nvSpPr>
        <p:spPr>
          <a:xfrm>
            <a:off x="4427538" y="1131590"/>
            <a:ext cx="4716462" cy="3456285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8313" y="421064"/>
            <a:ext cx="5832648" cy="421159"/>
          </a:xfrm>
          <a:prstGeom prst="rect">
            <a:avLst/>
          </a:prstGeom>
        </p:spPr>
        <p:txBody>
          <a:bodyPr/>
          <a:lstStyle>
            <a:lvl1pPr>
              <a:defRPr sz="20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5" name="Textplatzhalter 6"/>
          <p:cNvSpPr>
            <a:spLocks noGrp="1"/>
          </p:cNvSpPr>
          <p:nvPr>
            <p:ph type="body" sz="quarter" idx="12"/>
          </p:nvPr>
        </p:nvSpPr>
        <p:spPr>
          <a:xfrm>
            <a:off x="468312" y="1131590"/>
            <a:ext cx="3743573" cy="3455863"/>
          </a:xfrm>
          <a:prstGeom prst="rect">
            <a:avLst/>
          </a:prstGeo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7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95536" y="4824000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900">
                <a:solidFill>
                  <a:srgbClr val="686867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694336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51610"/>
            <a:ext cx="8229600" cy="329184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de-DE" smtClean="0"/>
              <a:t>Textmasterformat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4BC3C01-1B5A-4130-B5EF-901ECF367146}" type="datetimeFigureOut">
              <a:rPr lang="de-DE" smtClean="0"/>
              <a:t>25.09.2019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7000" y="4767263"/>
            <a:ext cx="3352800" cy="273844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4767263"/>
            <a:ext cx="762000" cy="273844"/>
          </a:xfrm>
          <a:prstGeom prst="rect">
            <a:avLst/>
          </a:prstGeom>
        </p:spPr>
        <p:txBody>
          <a:bodyPr/>
          <a:lstStyle/>
          <a:p>
            <a:fld id="{A1759C8F-00EC-4885-8F83-707F4BA163E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36418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/>
          <p:cNvGrpSpPr/>
          <p:nvPr/>
        </p:nvGrpSpPr>
        <p:grpSpPr>
          <a:xfrm>
            <a:off x="-8218" y="4585209"/>
            <a:ext cx="9152218" cy="146781"/>
            <a:chOff x="0" y="2400116"/>
            <a:chExt cx="9144000" cy="152532"/>
          </a:xfrm>
        </p:grpSpPr>
        <p:grpSp>
          <p:nvGrpSpPr>
            <p:cNvPr id="25" name="Gruppieren 24"/>
            <p:cNvGrpSpPr/>
            <p:nvPr userDrawn="1"/>
          </p:nvGrpSpPr>
          <p:grpSpPr>
            <a:xfrm>
              <a:off x="0" y="2436118"/>
              <a:ext cx="9144000" cy="72546"/>
              <a:chOff x="0" y="2436118"/>
              <a:chExt cx="8853936" cy="144554"/>
            </a:xfrm>
          </p:grpSpPr>
          <p:sp>
            <p:nvSpPr>
              <p:cNvPr id="9" name="Rechteck 8"/>
              <p:cNvSpPr/>
              <p:nvPr userDrawn="1"/>
            </p:nvSpPr>
            <p:spPr>
              <a:xfrm>
                <a:off x="0" y="2436118"/>
                <a:ext cx="1475656" cy="144016"/>
              </a:xfrm>
              <a:prstGeom prst="rect">
                <a:avLst/>
              </a:prstGeom>
              <a:solidFill>
                <a:srgbClr val="002F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10" name="Rechteck 9"/>
              <p:cNvSpPr/>
              <p:nvPr userDrawn="1"/>
            </p:nvSpPr>
            <p:spPr>
              <a:xfrm>
                <a:off x="1475656" y="2436118"/>
                <a:ext cx="1475656" cy="144016"/>
              </a:xfrm>
              <a:prstGeom prst="rect">
                <a:avLst/>
              </a:prstGeom>
              <a:solidFill>
                <a:srgbClr val="0059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11" name="Rechteck 10"/>
              <p:cNvSpPr/>
              <p:nvPr userDrawn="1"/>
            </p:nvSpPr>
            <p:spPr>
              <a:xfrm>
                <a:off x="2951312" y="2436656"/>
                <a:ext cx="1475656" cy="144016"/>
              </a:xfrm>
              <a:prstGeom prst="rect">
                <a:avLst/>
              </a:prstGeom>
              <a:solidFill>
                <a:srgbClr val="0082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12" name="Rechteck 11"/>
              <p:cNvSpPr/>
              <p:nvPr userDrawn="1"/>
            </p:nvSpPr>
            <p:spPr>
              <a:xfrm>
                <a:off x="4426968" y="2436656"/>
                <a:ext cx="1475656" cy="144016"/>
              </a:xfrm>
              <a:prstGeom prst="rect">
                <a:avLst/>
              </a:prstGeom>
              <a:solidFill>
                <a:srgbClr val="00A7E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13" name="Rechteck 12"/>
              <p:cNvSpPr/>
              <p:nvPr userDrawn="1"/>
            </p:nvSpPr>
            <p:spPr>
              <a:xfrm>
                <a:off x="5902624" y="2436118"/>
                <a:ext cx="1475656" cy="144016"/>
              </a:xfrm>
              <a:prstGeom prst="rect">
                <a:avLst/>
              </a:prstGeom>
              <a:solidFill>
                <a:srgbClr val="00AA9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14" name="Rechteck 13"/>
              <p:cNvSpPr/>
              <p:nvPr userDrawn="1"/>
            </p:nvSpPr>
            <p:spPr>
              <a:xfrm>
                <a:off x="7378280" y="2436656"/>
                <a:ext cx="1475656" cy="144016"/>
              </a:xfrm>
              <a:prstGeom prst="rect">
                <a:avLst/>
              </a:prstGeom>
              <a:solidFill>
                <a:srgbClr val="84BE5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cxnSp>
          <p:nvCxnSpPr>
            <p:cNvPr id="24" name="Gerade Verbindung 23"/>
            <p:cNvCxnSpPr/>
            <p:nvPr userDrawn="1"/>
          </p:nvCxnSpPr>
          <p:spPr>
            <a:xfrm>
              <a:off x="1524000" y="2400518"/>
              <a:ext cx="0" cy="14401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25"/>
            <p:cNvCxnSpPr/>
            <p:nvPr userDrawn="1"/>
          </p:nvCxnSpPr>
          <p:spPr>
            <a:xfrm>
              <a:off x="3050193" y="2400656"/>
              <a:ext cx="0" cy="14401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6"/>
            <p:cNvCxnSpPr/>
            <p:nvPr userDrawn="1"/>
          </p:nvCxnSpPr>
          <p:spPr>
            <a:xfrm>
              <a:off x="4579675" y="2400248"/>
              <a:ext cx="0" cy="14401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27"/>
            <p:cNvCxnSpPr/>
            <p:nvPr userDrawn="1"/>
          </p:nvCxnSpPr>
          <p:spPr>
            <a:xfrm>
              <a:off x="6104771" y="2400116"/>
              <a:ext cx="0" cy="14401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28"/>
            <p:cNvCxnSpPr/>
            <p:nvPr userDrawn="1"/>
          </p:nvCxnSpPr>
          <p:spPr>
            <a:xfrm>
              <a:off x="7620000" y="2408632"/>
              <a:ext cx="0" cy="14401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feld 1"/>
          <p:cNvSpPr txBox="1"/>
          <p:nvPr userDrawn="1"/>
        </p:nvSpPr>
        <p:spPr>
          <a:xfrm>
            <a:off x="8021275" y="4866501"/>
            <a:ext cx="7200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3DC61A1B-785B-4317-8DED-A1418CA17CD9}" type="slidenum">
              <a:rPr lang="de-DE" sz="1200" smtClean="0"/>
              <a:pPr algn="ctr"/>
              <a:t>‹Nr.›</a:t>
            </a:fld>
            <a:endParaRPr lang="de-DE" sz="1200" dirty="0"/>
          </a:p>
        </p:txBody>
      </p:sp>
    </p:spTree>
    <p:extLst>
      <p:ext uri="{BB962C8B-B14F-4D97-AF65-F5344CB8AC3E}">
        <p14:creationId xmlns:p14="http://schemas.microsoft.com/office/powerpoint/2010/main" val="106415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1" r:id="rId2"/>
    <p:sldLayoutId id="2147483662" r:id="rId3"/>
    <p:sldLayoutId id="2147483663" r:id="rId4"/>
    <p:sldLayoutId id="2147483664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1">
              <a:lumMod val="50000"/>
              <a:lumOff val="50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www.google.de/url?sa=i&amp;rct=j&amp;q=&amp;esrc=s&amp;source=images&amp;cd=&amp;cad=rja&amp;uact=8&amp;ved=2ahUKEwi9jqmS7ZXjAhUN26QKHX8oCZgQjRx6BAgBEAU&amp;url=https://www.spiegel.de/wissenschaft/natur/treibhausgas-deutschlands-co2-ausstoss-geht-leicht-zurueck-a-1200101.html&amp;psig=AOvVaw2RxdACFkCVOs1jmvQhZQff&amp;ust=1562143430582130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467544" y="555526"/>
            <a:ext cx="6912768" cy="864096"/>
          </a:xfrm>
        </p:spPr>
        <p:txBody>
          <a:bodyPr/>
          <a:lstStyle/>
          <a:p>
            <a:pPr lvl="0"/>
            <a:r>
              <a:rPr lang="de-DE" dirty="0" smtClean="0"/>
              <a:t>Wie viel Zeit bleibt für eine Transformation?</a:t>
            </a:r>
            <a:br>
              <a:rPr lang="de-DE" dirty="0" smtClean="0"/>
            </a:br>
            <a:r>
              <a:rPr lang="de-DE" dirty="0"/>
              <a:t>	</a:t>
            </a:r>
            <a:r>
              <a:rPr lang="de-DE" dirty="0" smtClean="0"/>
              <a:t>Erkenntnisse der Klimawissenschaften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/>
              <a:t/>
            </a:r>
            <a:br>
              <a:rPr lang="de-DE" dirty="0"/>
            </a:br>
            <a:r>
              <a:rPr lang="de-DE" dirty="0" smtClean="0"/>
              <a:t/>
            </a:r>
            <a:br>
              <a:rPr lang="de-DE" dirty="0" smtClean="0"/>
            </a:br>
            <a:r>
              <a:rPr lang="de-DE" sz="1800" b="0" dirty="0" smtClean="0"/>
              <a:t>1. Klimawandel – ganz kurze Einführung</a:t>
            </a:r>
            <a:br>
              <a:rPr lang="de-DE" sz="1800" b="0" dirty="0" smtClean="0"/>
            </a:br>
            <a:r>
              <a:rPr lang="de-DE" sz="1800" b="0" dirty="0" smtClean="0"/>
              <a:t>2. Das Pariser Klimaabkommen</a:t>
            </a:r>
            <a:br>
              <a:rPr lang="de-DE" sz="1800" b="0" dirty="0" smtClean="0"/>
            </a:br>
            <a:r>
              <a:rPr lang="de-DE" sz="1800" b="0" dirty="0" smtClean="0"/>
              <a:t>3. Konsequenzen für Deutschland</a:t>
            </a:r>
            <a:br>
              <a:rPr lang="de-DE" sz="1800" b="0" dirty="0" smtClean="0"/>
            </a:br>
            <a:endParaRPr lang="de-DE" dirty="0"/>
          </a:p>
        </p:txBody>
      </p:sp>
      <p:sp>
        <p:nvSpPr>
          <p:cNvPr id="3" name="Textfeld 2"/>
          <p:cNvSpPr txBox="1"/>
          <p:nvPr/>
        </p:nvSpPr>
        <p:spPr>
          <a:xfrm>
            <a:off x="1547664" y="3219822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1600" i="1" dirty="0" smtClean="0"/>
              <a:t>Rolf </a:t>
            </a:r>
            <a:r>
              <a:rPr lang="de-DE" sz="1600" i="1" dirty="0"/>
              <a:t>von Kuhlmann,</a:t>
            </a:r>
            <a:br>
              <a:rPr lang="de-DE" sz="1600" i="1" dirty="0"/>
            </a:br>
            <a:r>
              <a:rPr lang="de-DE" sz="1600" i="1" dirty="0"/>
              <a:t>DLR Projektträger, Abt. Klima und Naturschutz</a:t>
            </a:r>
            <a:br>
              <a:rPr lang="de-DE" sz="1600" i="1" dirty="0"/>
            </a:br>
            <a:endParaRPr lang="de-DE" sz="16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59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de-DE" dirty="0" smtClean="0"/>
              <a:t>Wieviel Zeit bleibt?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 smtClean="0"/>
              <a:t>Antwort: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Etablierte Klimawissenschaft und einfache Gerechtigkeitsüberlegungen (globale Verteilung, intergenerationelle Gerechtigkeit) ergeben:</a:t>
            </a:r>
          </a:p>
          <a:p>
            <a:endParaRPr lang="de-DE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just">
              <a:buNone/>
            </a:pPr>
            <a:r>
              <a:rPr lang="de-DE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Netto Null Emission in Deutschland bis:</a:t>
            </a:r>
          </a:p>
          <a:p>
            <a:pPr algn="just"/>
            <a:endParaRPr lang="de-DE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742950" indent="-742950" algn="ctr">
              <a:buAutoNum type="arabicPlain" startAt="2035"/>
            </a:pPr>
            <a:r>
              <a:rPr lang="de-DE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- </a:t>
            </a:r>
            <a:r>
              <a:rPr lang="de-DE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2050 </a:t>
            </a:r>
          </a:p>
          <a:p>
            <a:pPr marL="0" indent="0" algn="ctr">
              <a:buNone/>
            </a:pPr>
            <a:endParaRPr lang="de-DE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de-DE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Also in ca. 15-30 Jahren!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5089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0" y="0"/>
            <a:ext cx="9144000" cy="11135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7534"/>
            <a:ext cx="9144000" cy="4029912"/>
          </a:xfr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560" y="735546"/>
            <a:ext cx="6768752" cy="43204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de-DE" dirty="0" smtClean="0"/>
              <a:t>Beweis des Klimawandels</a:t>
            </a: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-16899" y="4586706"/>
            <a:ext cx="9144000" cy="11135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58283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251520" y="195486"/>
            <a:ext cx="8784976" cy="492572"/>
          </a:xfrm>
        </p:spPr>
        <p:txBody>
          <a:bodyPr/>
          <a:lstStyle/>
          <a:p>
            <a:r>
              <a:rPr lang="de-DE" dirty="0" smtClean="0"/>
              <a:t>Globale </a:t>
            </a:r>
            <a:r>
              <a:rPr lang="de-DE" dirty="0"/>
              <a:t>Erwärmung seit Beginn der </a:t>
            </a:r>
            <a:r>
              <a:rPr lang="de-DE" dirty="0" smtClean="0"/>
              <a:t>Industrialisierung</a:t>
            </a:r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987574"/>
            <a:ext cx="5173040" cy="3612361"/>
          </a:xfrm>
          <a:prstGeom prst="rect">
            <a:avLst/>
          </a:prstGeom>
        </p:spPr>
      </p:pic>
      <p:sp>
        <p:nvSpPr>
          <p:cNvPr id="4" name="Rechteck 3"/>
          <p:cNvSpPr/>
          <p:nvPr/>
        </p:nvSpPr>
        <p:spPr>
          <a:xfrm>
            <a:off x="288262" y="551968"/>
            <a:ext cx="29372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0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„Hockeyschläger-Kurve“</a:t>
            </a:r>
            <a:endParaRPr lang="de-DE" sz="2000" i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81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72808" y="8232"/>
            <a:ext cx="8187690" cy="994172"/>
          </a:xfrm>
        </p:spPr>
        <p:txBody>
          <a:bodyPr>
            <a:normAutofit fontScale="90000"/>
          </a:bodyPr>
          <a:lstStyle/>
          <a:p>
            <a:pPr algn="ctr"/>
            <a:r>
              <a:rPr lang="de-DE" sz="3600" b="1" dirty="0" smtClean="0">
                <a:latin typeface="+mn-lt"/>
              </a:rPr>
              <a:t>Temperatur in Deutschland 1881 bis 2017</a:t>
            </a:r>
            <a:endParaRPr lang="de-DE" sz="3600" b="1" dirty="0">
              <a:latin typeface="+mn-lt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4098" name="Picture 2" descr="C:\Users\lind_na\Desktop\Klimavortrag Schule\warmingstripesgermanywe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203598"/>
            <a:ext cx="6236171" cy="2607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467544" y="3867894"/>
            <a:ext cx="8665028" cy="780514"/>
          </a:xfrm>
          <a:prstGeom prst="rect">
            <a:avLst/>
          </a:prstGeom>
          <a:noFill/>
        </p:spPr>
        <p:txBody>
          <a:bodyPr wrap="square" lIns="102407" tIns="51203" rIns="102407" bIns="51203" rtlCol="0">
            <a:spAutoFit/>
          </a:bodyPr>
          <a:lstStyle/>
          <a:p>
            <a:r>
              <a:rPr lang="de-DE" sz="1600" dirty="0"/>
              <a:t>Durchschnittstemperatur für Deutschland zwischen 1881 und </a:t>
            </a:r>
            <a:r>
              <a:rPr lang="de-DE" sz="1600" dirty="0" smtClean="0"/>
              <a:t>2017</a:t>
            </a:r>
          </a:p>
          <a:p>
            <a:endParaRPr lang="de-DE" sz="1600" dirty="0" smtClean="0"/>
          </a:p>
          <a:p>
            <a:r>
              <a:rPr lang="de-DE" sz="1200" dirty="0" smtClean="0"/>
              <a:t>Daten: </a:t>
            </a:r>
            <a:r>
              <a:rPr lang="de-DE" sz="1200" dirty="0" smtClean="0"/>
              <a:t>DWD</a:t>
            </a:r>
            <a:r>
              <a:rPr lang="de-DE" sz="1200" dirty="0"/>
              <a:t>; Grafik: Ed Hawkins/klimafakten.de</a:t>
            </a:r>
          </a:p>
        </p:txBody>
      </p:sp>
    </p:spTree>
    <p:extLst>
      <p:ext uri="{BB962C8B-B14F-4D97-AF65-F5344CB8AC3E}">
        <p14:creationId xmlns:p14="http://schemas.microsoft.com/office/powerpoint/2010/main" val="3049742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251520" y="195486"/>
            <a:ext cx="8784976" cy="492572"/>
          </a:xfrm>
        </p:spPr>
        <p:txBody>
          <a:bodyPr/>
          <a:lstStyle/>
          <a:p>
            <a:r>
              <a:rPr lang="de-DE" dirty="0" smtClean="0"/>
              <a:t>Globale </a:t>
            </a:r>
            <a:r>
              <a:rPr lang="de-DE" dirty="0"/>
              <a:t>Erwärmung seit Beginn der </a:t>
            </a:r>
            <a:r>
              <a:rPr lang="de-DE" dirty="0" smtClean="0"/>
              <a:t>Industrialisierung</a:t>
            </a:r>
            <a:endParaRPr lang="de-DE" dirty="0"/>
          </a:p>
        </p:txBody>
      </p:sp>
      <p:sp>
        <p:nvSpPr>
          <p:cNvPr id="4" name="Rechteck 3"/>
          <p:cNvSpPr/>
          <p:nvPr/>
        </p:nvSpPr>
        <p:spPr>
          <a:xfrm>
            <a:off x="288262" y="551968"/>
            <a:ext cx="87660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0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Rezente Temperaturänderung nur durch menschliche Einflüsse zu erklären </a:t>
            </a:r>
            <a:endParaRPr lang="de-DE" sz="2000" i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0199" y="928939"/>
            <a:ext cx="4542116" cy="4052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feld 1"/>
          <p:cNvSpPr txBox="1"/>
          <p:nvPr/>
        </p:nvSpPr>
        <p:spPr>
          <a:xfrm rot="16200000">
            <a:off x="7207406" y="2656679"/>
            <a:ext cx="361636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smtClean="0"/>
              <a:t>Aus: </a:t>
            </a:r>
            <a:r>
              <a:rPr lang="de-DE" sz="1000" dirty="0" err="1" smtClean="0"/>
              <a:t>Nesses</a:t>
            </a:r>
            <a:r>
              <a:rPr lang="de-DE" sz="1000" dirty="0" smtClean="0"/>
              <a:t> &amp; </a:t>
            </a:r>
            <a:r>
              <a:rPr lang="de-DE" sz="1000" dirty="0" err="1" smtClean="0"/>
              <a:t>Serrer</a:t>
            </a:r>
            <a:r>
              <a:rPr lang="de-DE" sz="1000" dirty="0"/>
              <a:t> </a:t>
            </a:r>
            <a:r>
              <a:rPr lang="de-DE" sz="1000" dirty="0" smtClean="0"/>
              <a:t>2018, kleine Gase, große Wirkung</a:t>
            </a:r>
            <a:endParaRPr lang="de-DE" sz="1000" dirty="0"/>
          </a:p>
        </p:txBody>
      </p:sp>
      <p:pic>
        <p:nvPicPr>
          <p:cNvPr id="7" name="Inhaltsplatzhalter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059582"/>
            <a:ext cx="4032448" cy="3521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13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251520" y="195486"/>
            <a:ext cx="8784976" cy="492572"/>
          </a:xfrm>
        </p:spPr>
        <p:txBody>
          <a:bodyPr/>
          <a:lstStyle/>
          <a:p>
            <a:r>
              <a:rPr lang="de-DE" dirty="0" smtClean="0"/>
              <a:t>Globale </a:t>
            </a:r>
            <a:r>
              <a:rPr lang="de-DE" dirty="0"/>
              <a:t>Erwärmung seit Beginn der </a:t>
            </a:r>
            <a:r>
              <a:rPr lang="de-DE" dirty="0" smtClean="0"/>
              <a:t>Industrialisierung</a:t>
            </a:r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099" y="952078"/>
            <a:ext cx="3240360" cy="2745603"/>
          </a:xfrm>
          <a:prstGeom prst="rect">
            <a:avLst/>
          </a:prstGeom>
        </p:spPr>
      </p:pic>
      <p:sp>
        <p:nvSpPr>
          <p:cNvPr id="25" name="Rechteck 24"/>
          <p:cNvSpPr/>
          <p:nvPr/>
        </p:nvSpPr>
        <p:spPr>
          <a:xfrm rot="16200000">
            <a:off x="6739318" y="2634078"/>
            <a:ext cx="3635896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800" dirty="0" err="1" smtClean="0"/>
              <a:t>Marcott</a:t>
            </a:r>
            <a:r>
              <a:rPr lang="de-DE" sz="800" dirty="0" smtClean="0"/>
              <a:t> </a:t>
            </a:r>
            <a:r>
              <a:rPr lang="de-DE" sz="800" dirty="0"/>
              <a:t>et al., Science 2013</a:t>
            </a:r>
          </a:p>
        </p:txBody>
      </p:sp>
      <p:sp>
        <p:nvSpPr>
          <p:cNvPr id="9" name="Rechteck 8"/>
          <p:cNvSpPr/>
          <p:nvPr/>
        </p:nvSpPr>
        <p:spPr>
          <a:xfrm>
            <a:off x="288262" y="551968"/>
            <a:ext cx="52618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sz="20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Globale Temperaturänderung seit der Eiszeit</a:t>
            </a:r>
            <a:endParaRPr lang="de-DE" sz="2000" i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6" name="Gruppieren 5"/>
          <p:cNvGrpSpPr/>
          <p:nvPr/>
        </p:nvGrpSpPr>
        <p:grpSpPr>
          <a:xfrm>
            <a:off x="0" y="952078"/>
            <a:ext cx="4739622" cy="3579445"/>
            <a:chOff x="0" y="952078"/>
            <a:chExt cx="4739622" cy="3579445"/>
          </a:xfrm>
        </p:grpSpPr>
        <p:pic>
          <p:nvPicPr>
            <p:cNvPr id="4" name="Grafik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5126" y="952078"/>
              <a:ext cx="4464496" cy="3579445"/>
            </a:xfrm>
            <a:prstGeom prst="rect">
              <a:avLst/>
            </a:prstGeom>
          </p:spPr>
        </p:pic>
        <p:sp>
          <p:nvSpPr>
            <p:cNvPr id="5" name="Textfeld 4"/>
            <p:cNvSpPr txBox="1"/>
            <p:nvPr/>
          </p:nvSpPr>
          <p:spPr>
            <a:xfrm>
              <a:off x="0" y="952078"/>
              <a:ext cx="277180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de-DE" dirty="0"/>
            </a:p>
          </p:txBody>
        </p:sp>
      </p:grpSp>
      <p:cxnSp>
        <p:nvCxnSpPr>
          <p:cNvPr id="8" name="Gerade Verbindung 7"/>
          <p:cNvCxnSpPr/>
          <p:nvPr/>
        </p:nvCxnSpPr>
        <p:spPr>
          <a:xfrm flipV="1">
            <a:off x="4067944" y="3549016"/>
            <a:ext cx="4248472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Gerade Verbindung 9"/>
          <p:cNvCxnSpPr/>
          <p:nvPr/>
        </p:nvCxnSpPr>
        <p:spPr>
          <a:xfrm flipV="1">
            <a:off x="2411760" y="3511949"/>
            <a:ext cx="3115957" cy="6131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591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3175"/>
            <a:ext cx="9144000" cy="5196675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4360" y="-1238"/>
            <a:ext cx="8435280" cy="756084"/>
          </a:xfrm>
        </p:spPr>
        <p:txBody>
          <a:bodyPr>
            <a:normAutofit/>
          </a:bodyPr>
          <a:lstStyle/>
          <a:p>
            <a:r>
              <a:rPr lang="de-DE" dirty="0" smtClean="0">
                <a:solidFill>
                  <a:schemeClr val="bg1"/>
                </a:solidFill>
              </a:rPr>
              <a:t>Pariser Klimaabkommen (Okt. 2015)</a:t>
            </a:r>
            <a:endParaRPr lang="de-DE" dirty="0">
              <a:solidFill>
                <a:schemeClr val="bg1"/>
              </a:solidFill>
            </a:endParaRPr>
          </a:p>
        </p:txBody>
      </p:sp>
      <p:pic>
        <p:nvPicPr>
          <p:cNvPr id="4" name="Picture 2" descr="C:\Users\textor.christiane\Documents\UNFCCC\COP21\Photos\paris_agreement_adopted_1_758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65516"/>
            <a:ext cx="7056783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feld 5"/>
          <p:cNvSpPr txBox="1"/>
          <p:nvPr/>
        </p:nvSpPr>
        <p:spPr>
          <a:xfrm>
            <a:off x="162364" y="3381840"/>
            <a:ext cx="87129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 smtClean="0"/>
              <a:t>Ziele: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000" b="1" dirty="0" smtClean="0"/>
              <a:t>Begrenzung der Erderwärmung auf „</a:t>
            </a:r>
            <a:r>
              <a:rPr lang="de-DE" sz="2000" b="1" dirty="0" smtClean="0">
                <a:solidFill>
                  <a:srgbClr val="FF0000"/>
                </a:solidFill>
              </a:rPr>
              <a:t>deutlich unter</a:t>
            </a:r>
            <a:r>
              <a:rPr lang="de-DE" sz="2000" b="1" dirty="0" smtClean="0"/>
              <a:t> </a:t>
            </a:r>
            <a:r>
              <a:rPr lang="de-DE" sz="2000" b="1" dirty="0" smtClean="0">
                <a:solidFill>
                  <a:srgbClr val="FF0000"/>
                </a:solidFill>
              </a:rPr>
              <a:t>2°C</a:t>
            </a:r>
            <a:r>
              <a:rPr lang="de-DE" sz="2000" b="1" dirty="0" smtClean="0"/>
              <a:t>“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000" b="1" dirty="0" smtClean="0"/>
              <a:t>„Anstrengungen unternehmen </a:t>
            </a:r>
            <a:r>
              <a:rPr lang="de-DE" sz="2000" b="1" dirty="0" smtClean="0">
                <a:solidFill>
                  <a:srgbClr val="FF0000"/>
                </a:solidFill>
              </a:rPr>
              <a:t>unter 1,5 °C </a:t>
            </a:r>
            <a:r>
              <a:rPr lang="de-DE" sz="2000" b="1" dirty="0" smtClean="0"/>
              <a:t>zu bleiben“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000" b="1" dirty="0" smtClean="0"/>
              <a:t>Finanzflüsse konsistent mit Pfaden hin zu niedrigen Treibhausgasemissionen</a:t>
            </a:r>
            <a:endParaRPr lang="de-DE" sz="2000" b="1" dirty="0"/>
          </a:p>
        </p:txBody>
      </p:sp>
    </p:spTree>
    <p:extLst>
      <p:ext uri="{BB962C8B-B14F-4D97-AF65-F5344CB8AC3E}">
        <p14:creationId xmlns:p14="http://schemas.microsoft.com/office/powerpoint/2010/main" val="609514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de-DE" dirty="0" smtClean="0"/>
              <a:t>Selbstverpflichtung der EU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DE" dirty="0" smtClean="0"/>
              <a:t>Minus 40 % CO2 Emission bis 2030</a:t>
            </a:r>
          </a:p>
          <a:p>
            <a:r>
              <a:rPr lang="de-DE" dirty="0" smtClean="0"/>
              <a:t>Minus 80-95% bis 2050                                 (Referenzjahr: 1990)</a:t>
            </a:r>
          </a:p>
          <a:p>
            <a:r>
              <a:rPr lang="de-DE" dirty="0" smtClean="0"/>
              <a:t>Aktuelle Diskussion um „Klimaneutralität bis 2050“</a:t>
            </a:r>
          </a:p>
          <a:p>
            <a:endParaRPr lang="de-DE" dirty="0"/>
          </a:p>
          <a:p>
            <a:endParaRPr lang="de-DE" dirty="0" smtClean="0"/>
          </a:p>
          <a:p>
            <a:r>
              <a:rPr lang="de-DE" dirty="0" smtClean="0"/>
              <a:t>Ankündigungen verschiedener Länder z.B. </a:t>
            </a:r>
            <a:r>
              <a:rPr lang="de-DE" dirty="0" err="1" smtClean="0"/>
              <a:t>Norway</a:t>
            </a:r>
            <a:r>
              <a:rPr lang="de-DE" dirty="0" smtClean="0"/>
              <a:t>, Finnland, Großbritannien, Neuseeland:</a:t>
            </a:r>
          </a:p>
          <a:p>
            <a:pPr lvl="1"/>
            <a:r>
              <a:rPr lang="de-DE" dirty="0" smtClean="0"/>
              <a:t>Klimaneutralität zwischen 2030, 2035 und 2050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62561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de-DE" dirty="0" smtClean="0"/>
              <a:t>EU Lastenverteilung (</a:t>
            </a:r>
            <a:r>
              <a:rPr lang="de-DE" dirty="0" err="1" smtClean="0"/>
              <a:t>Effort</a:t>
            </a:r>
            <a:r>
              <a:rPr lang="de-DE" dirty="0" smtClean="0"/>
              <a:t> Sharing)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 smtClean="0"/>
              <a:t>Ziele bis 2030 (nur non-ETS Sektoren)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4"/>
          </p:nvPr>
        </p:nvSpPr>
        <p:spPr>
          <a:xfrm>
            <a:off x="5580112" y="915566"/>
            <a:ext cx="2304256" cy="3024336"/>
          </a:xfrm>
        </p:spPr>
        <p:txBody>
          <a:bodyPr/>
          <a:lstStyle/>
          <a:p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91" b="1569"/>
          <a:stretch/>
        </p:blipFill>
        <p:spPr>
          <a:xfrm>
            <a:off x="467544" y="1223682"/>
            <a:ext cx="6858000" cy="3839136"/>
          </a:xfrm>
          <a:prstGeom prst="rect">
            <a:avLst/>
          </a:prstGeom>
        </p:spPr>
      </p:pic>
      <p:sp>
        <p:nvSpPr>
          <p:cNvPr id="6" name="Ellipse 5"/>
          <p:cNvSpPr/>
          <p:nvPr/>
        </p:nvSpPr>
        <p:spPr>
          <a:xfrm>
            <a:off x="1907704" y="1131590"/>
            <a:ext cx="360040" cy="3600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35034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umweltbundesamt.de/sites/default/files/medien/384/bilder/2_abb_thg-emissionen-seit-1990-nach-gasen_2019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5" r="11252"/>
          <a:stretch/>
        </p:blipFill>
        <p:spPr bwMode="auto">
          <a:xfrm>
            <a:off x="3131840" y="843558"/>
            <a:ext cx="5688106" cy="3603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el 2"/>
          <p:cNvSpPr>
            <a:spLocks noGrp="1"/>
          </p:cNvSpPr>
          <p:nvPr>
            <p:ph type="title"/>
          </p:nvPr>
        </p:nvSpPr>
        <p:spPr>
          <a:xfrm>
            <a:off x="251520" y="195486"/>
            <a:ext cx="8784976" cy="492572"/>
          </a:xfrm>
        </p:spPr>
        <p:txBody>
          <a:bodyPr/>
          <a:lstStyle/>
          <a:p>
            <a:pPr marL="285750" indent="-285750"/>
            <a:r>
              <a:rPr lang="de-DE" dirty="0" smtClean="0"/>
              <a:t>Entwicklung der Treibhausgas-Emissionen in Deutschland</a:t>
            </a:r>
            <a:endParaRPr lang="de-DE" dirty="0"/>
          </a:p>
        </p:txBody>
      </p:sp>
      <p:sp>
        <p:nvSpPr>
          <p:cNvPr id="2" name="Textfeld 1"/>
          <p:cNvSpPr txBox="1"/>
          <p:nvPr/>
        </p:nvSpPr>
        <p:spPr>
          <a:xfrm>
            <a:off x="395536" y="1131590"/>
            <a:ext cx="233910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Ziele in Deutschland:</a:t>
            </a:r>
          </a:p>
          <a:p>
            <a:endParaRPr lang="de-D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- 40% bis 2020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- 50% bis 2030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 smtClean="0"/>
              <a:t>- 80-95% bis 2050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95550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2"/>
          <p:cNvSpPr>
            <a:spLocks noGrp="1"/>
          </p:cNvSpPr>
          <p:nvPr>
            <p:ph type="title"/>
          </p:nvPr>
        </p:nvSpPr>
        <p:spPr>
          <a:xfrm>
            <a:off x="251520" y="195486"/>
            <a:ext cx="8784976" cy="492572"/>
          </a:xfrm>
        </p:spPr>
        <p:txBody>
          <a:bodyPr/>
          <a:lstStyle/>
          <a:p>
            <a:pPr marL="285750" indent="-285750"/>
            <a:r>
              <a:rPr lang="de-DE" dirty="0" smtClean="0"/>
              <a:t>Szenarien für die Emission </a:t>
            </a:r>
            <a:r>
              <a:rPr lang="de-DE" dirty="0"/>
              <a:t>von Treibhausgasen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16"/>
          <a:stretch/>
        </p:blipFill>
        <p:spPr bwMode="auto">
          <a:xfrm>
            <a:off x="3514815" y="1254675"/>
            <a:ext cx="5629185" cy="2734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hteck 2"/>
          <p:cNvSpPr/>
          <p:nvPr/>
        </p:nvSpPr>
        <p:spPr>
          <a:xfrm>
            <a:off x="395536" y="1635646"/>
            <a:ext cx="2952328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de-DE" sz="1400" dirty="0"/>
          </a:p>
          <a:p>
            <a:r>
              <a:rPr lang="de-DE" sz="1600" dirty="0" smtClean="0"/>
              <a:t>Bestehende nationale Klimaschutzpläne </a:t>
            </a:r>
            <a:r>
              <a:rPr lang="de-DE" sz="1600" b="1" dirty="0" smtClean="0"/>
              <a:t>nicht ausreichend</a:t>
            </a:r>
            <a:r>
              <a:rPr lang="de-DE" sz="1600" dirty="0" smtClean="0"/>
              <a:t> </a:t>
            </a:r>
            <a:r>
              <a:rPr lang="de-DE" sz="1600" dirty="0" smtClean="0"/>
              <a:t>für eine Begrenzung auf 2° oder </a:t>
            </a:r>
            <a:r>
              <a:rPr lang="de-DE" sz="1600" dirty="0" smtClean="0"/>
              <a:t>1,5°C.</a:t>
            </a:r>
            <a:endParaRPr lang="de-DE" sz="1600" dirty="0" smtClean="0"/>
          </a:p>
          <a:p>
            <a:endParaRPr lang="de-DE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endParaRPr lang="de-DE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endParaRPr lang="de-DE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015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2"/>
          <p:cNvSpPr>
            <a:spLocks noGrp="1"/>
          </p:cNvSpPr>
          <p:nvPr>
            <p:ph type="title"/>
          </p:nvPr>
        </p:nvSpPr>
        <p:spPr>
          <a:xfrm>
            <a:off x="251520" y="195486"/>
            <a:ext cx="8784976" cy="492572"/>
          </a:xfrm>
        </p:spPr>
        <p:txBody>
          <a:bodyPr/>
          <a:lstStyle/>
          <a:p>
            <a:pPr marL="285750" indent="-285750"/>
            <a:r>
              <a:rPr lang="de-DE" dirty="0" smtClean="0"/>
              <a:t>Szenarien für die Emission </a:t>
            </a:r>
            <a:r>
              <a:rPr lang="de-DE" dirty="0"/>
              <a:t>von Treibhausgasen</a:t>
            </a:r>
          </a:p>
        </p:txBody>
      </p:sp>
      <p:sp>
        <p:nvSpPr>
          <p:cNvPr id="3" name="Rechteck 2"/>
          <p:cNvSpPr/>
          <p:nvPr/>
        </p:nvSpPr>
        <p:spPr>
          <a:xfrm>
            <a:off x="205462" y="1337075"/>
            <a:ext cx="36004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200" dirty="0" smtClean="0"/>
              <a:t>Konzept des CO2-Budgets</a:t>
            </a:r>
          </a:p>
          <a:p>
            <a:endParaRPr lang="de-DE" sz="1200" dirty="0"/>
          </a:p>
          <a:p>
            <a:r>
              <a:rPr lang="de-DE" sz="1200" dirty="0" smtClean="0"/>
              <a:t>Treibhausgase </a:t>
            </a:r>
            <a:r>
              <a:rPr lang="de-DE" sz="1200" dirty="0" smtClean="0"/>
              <a:t>akkumulieren zum </a:t>
            </a:r>
            <a:r>
              <a:rPr lang="de-DE" sz="1200" dirty="0"/>
              <a:t>großen Teil in der Atmosphäre </a:t>
            </a:r>
            <a:r>
              <a:rPr lang="de-DE" sz="1200" dirty="0" smtClean="0"/>
              <a:t>und heizen das </a:t>
            </a:r>
            <a:r>
              <a:rPr lang="de-DE" sz="1200" dirty="0"/>
              <a:t>Klima immer weiter </a:t>
            </a:r>
            <a:r>
              <a:rPr lang="de-DE" sz="1200" dirty="0" smtClean="0"/>
              <a:t>an.</a:t>
            </a:r>
          </a:p>
          <a:p>
            <a:endParaRPr lang="de-DE" sz="1200" dirty="0" smtClean="0"/>
          </a:p>
          <a:p>
            <a:r>
              <a:rPr lang="de-DE" sz="1200" dirty="0" smtClean="0"/>
              <a:t>Unabhängig </a:t>
            </a:r>
            <a:r>
              <a:rPr lang="de-DE" sz="1200" dirty="0"/>
              <a:t>vom gewählten Klimaziel müssen die Treibhausgas-Emissionen auf </a:t>
            </a:r>
            <a:r>
              <a:rPr lang="de-DE" sz="1200" b="1" dirty="0"/>
              <a:t>netto-null</a:t>
            </a:r>
            <a:r>
              <a:rPr lang="de-DE" sz="1200" dirty="0"/>
              <a:t> </a:t>
            </a:r>
            <a:r>
              <a:rPr lang="de-DE" sz="1200" dirty="0" smtClean="0"/>
              <a:t>zurückgehen.</a:t>
            </a:r>
          </a:p>
          <a:p>
            <a:endParaRPr lang="de-DE" sz="1200" dirty="0"/>
          </a:p>
          <a:p>
            <a:r>
              <a:rPr lang="de-DE" sz="1200" dirty="0" smtClean="0"/>
              <a:t>Je später Klimaschutz einsetzt, umso radikaler muss </a:t>
            </a:r>
            <a:r>
              <a:rPr lang="de-DE" sz="1200" dirty="0" smtClean="0"/>
              <a:t>später eingespart </a:t>
            </a:r>
            <a:r>
              <a:rPr lang="de-DE" sz="1200" dirty="0" smtClean="0"/>
              <a:t>werden (zu voraussichtlich höheren Kosten). </a:t>
            </a:r>
          </a:p>
          <a:p>
            <a:endParaRPr lang="de-DE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5122" name="Picture 2" descr="Bildergebnis für emissionsentwicklung deutschland Vergleich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9629" y="987574"/>
            <a:ext cx="5102851" cy="2870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923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martArt-Platzhalter 3"/>
          <p:cNvPicPr>
            <a:picLocks noGrp="1" noChangeAspect="1"/>
          </p:cNvPicPr>
          <p:nvPr>
            <p:ph type="dgm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843558"/>
            <a:ext cx="5566684" cy="3529012"/>
          </a:xfrm>
        </p:spPr>
      </p:pic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251520" y="339502"/>
            <a:ext cx="7848872" cy="492572"/>
          </a:xfrm>
        </p:spPr>
        <p:txBody>
          <a:bodyPr/>
          <a:lstStyle/>
          <a:p>
            <a:r>
              <a:rPr lang="de-DE" dirty="0" smtClean="0"/>
              <a:t>Gerechtigkeit und das Datum für Netto-Null (Bsp. EU)</a:t>
            </a:r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060" y="4211352"/>
            <a:ext cx="8020372" cy="395623"/>
          </a:xfrm>
          <a:prstGeom prst="rect">
            <a:avLst/>
          </a:prstGeom>
        </p:spPr>
      </p:pic>
      <p:cxnSp>
        <p:nvCxnSpPr>
          <p:cNvPr id="7" name="Gerade Verbindung mit Pfeil 6"/>
          <p:cNvCxnSpPr/>
          <p:nvPr/>
        </p:nvCxnSpPr>
        <p:spPr>
          <a:xfrm>
            <a:off x="3491880" y="1275606"/>
            <a:ext cx="3240360" cy="252028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Gerade Verbindung mit Pfeil 7"/>
          <p:cNvCxnSpPr/>
          <p:nvPr/>
        </p:nvCxnSpPr>
        <p:spPr>
          <a:xfrm>
            <a:off x="3491880" y="1278710"/>
            <a:ext cx="3240360" cy="313045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Ellipse 10"/>
          <p:cNvSpPr/>
          <p:nvPr/>
        </p:nvSpPr>
        <p:spPr>
          <a:xfrm>
            <a:off x="5148064" y="2931790"/>
            <a:ext cx="360040" cy="288032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Ellipse 11"/>
          <p:cNvSpPr/>
          <p:nvPr/>
        </p:nvSpPr>
        <p:spPr>
          <a:xfrm>
            <a:off x="5621342" y="2925398"/>
            <a:ext cx="360040" cy="288032"/>
          </a:xfrm>
          <a:prstGeom prst="ellipse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Textfeld 13"/>
          <p:cNvSpPr txBox="1"/>
          <p:nvPr/>
        </p:nvSpPr>
        <p:spPr>
          <a:xfrm>
            <a:off x="406268" y="4731990"/>
            <a:ext cx="4904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 </a:t>
            </a:r>
            <a:r>
              <a:rPr lang="de-DE" sz="1400" i="1" dirty="0" smtClean="0"/>
              <a:t>von Climate Action </a:t>
            </a:r>
            <a:r>
              <a:rPr lang="de-DE" sz="1400" i="1" dirty="0" err="1" smtClean="0"/>
              <a:t>Tracker</a:t>
            </a:r>
            <a:r>
              <a:rPr lang="de-DE" sz="1400" i="1" dirty="0" smtClean="0"/>
              <a:t>, </a:t>
            </a:r>
            <a:r>
              <a:rPr lang="de-DE" sz="1400" i="1" dirty="0"/>
              <a:t>https://</a:t>
            </a:r>
            <a:r>
              <a:rPr lang="de-DE" sz="1400" i="1" dirty="0" smtClean="0"/>
              <a:t>climateactiontracker.org</a:t>
            </a:r>
            <a:endParaRPr lang="de-DE" sz="1400" i="1" dirty="0"/>
          </a:p>
        </p:txBody>
      </p:sp>
    </p:spTree>
    <p:extLst>
      <p:ext uri="{BB962C8B-B14F-4D97-AF65-F5344CB8AC3E}">
        <p14:creationId xmlns:p14="http://schemas.microsoft.com/office/powerpoint/2010/main" val="1358988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7544" y="573528"/>
            <a:ext cx="8229600" cy="541758"/>
          </a:xfrm>
        </p:spPr>
        <p:txBody>
          <a:bodyPr>
            <a:normAutofit/>
          </a:bodyPr>
          <a:lstStyle/>
          <a:p>
            <a:r>
              <a:rPr lang="de-DE" dirty="0" smtClean="0"/>
              <a:t>Energiewende-Tempo in </a:t>
            </a:r>
            <a:r>
              <a:rPr lang="de-DE" dirty="0" smtClean="0"/>
              <a:t>Deutschland</a:t>
            </a:r>
            <a:endParaRPr lang="de-DE" dirty="0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61" y="1059582"/>
            <a:ext cx="7620740" cy="3629862"/>
          </a:xfrm>
        </p:spPr>
      </p:pic>
      <p:sp>
        <p:nvSpPr>
          <p:cNvPr id="5" name="Textfeld 4"/>
          <p:cNvSpPr txBox="1"/>
          <p:nvPr/>
        </p:nvSpPr>
        <p:spPr>
          <a:xfrm>
            <a:off x="3635896" y="4803998"/>
            <a:ext cx="42739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i="1" dirty="0" err="1" smtClean="0"/>
              <a:t>Quaschning</a:t>
            </a:r>
            <a:r>
              <a:rPr lang="de-DE" sz="1200" i="1" dirty="0" smtClean="0"/>
              <a:t>, </a:t>
            </a:r>
            <a:r>
              <a:rPr lang="de-DE" sz="1200" i="1" dirty="0" err="1" smtClean="0"/>
              <a:t>Sektorkopplung</a:t>
            </a:r>
            <a:r>
              <a:rPr lang="de-DE" sz="1200" i="1" dirty="0" smtClean="0"/>
              <a:t> durch die Energiewende, 2016</a:t>
            </a:r>
            <a:endParaRPr lang="de-DE" sz="1200" i="1" dirty="0"/>
          </a:p>
        </p:txBody>
      </p:sp>
    </p:spTree>
    <p:extLst>
      <p:ext uri="{BB962C8B-B14F-4D97-AF65-F5344CB8AC3E}">
        <p14:creationId xmlns:p14="http://schemas.microsoft.com/office/powerpoint/2010/main" val="267788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martArt-Platzhalter 3"/>
          <p:cNvPicPr>
            <a:picLocks noGrp="1" noChangeAspect="1"/>
          </p:cNvPicPr>
          <p:nvPr>
            <p:ph type="dgm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013" y="1058863"/>
            <a:ext cx="6279974" cy="3529012"/>
          </a:xfrm>
        </p:spPr>
      </p:pic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467544" y="483518"/>
            <a:ext cx="5760640" cy="492572"/>
          </a:xfrm>
        </p:spPr>
        <p:txBody>
          <a:bodyPr/>
          <a:lstStyle/>
          <a:p>
            <a:r>
              <a:rPr lang="de-DE" dirty="0" smtClean="0"/>
              <a:t>Was passiert bei Nicht-Erreichen?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7387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99592" y="195486"/>
            <a:ext cx="8229600" cy="595764"/>
          </a:xfrm>
        </p:spPr>
        <p:txBody>
          <a:bodyPr>
            <a:normAutofit/>
          </a:bodyPr>
          <a:lstStyle/>
          <a:p>
            <a:r>
              <a:rPr lang="de-DE" dirty="0" smtClean="0"/>
              <a:t>Risiken </a:t>
            </a:r>
            <a:r>
              <a:rPr lang="de-DE" dirty="0" smtClean="0"/>
              <a:t>durch Kipppunkte</a:t>
            </a:r>
            <a:endParaRPr lang="de-DE" dirty="0"/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68" y="627534"/>
            <a:ext cx="8353072" cy="4374488"/>
          </a:xfrm>
        </p:spPr>
      </p:pic>
      <p:sp>
        <p:nvSpPr>
          <p:cNvPr id="5" name="Textfeld 4"/>
          <p:cNvSpPr txBox="1"/>
          <p:nvPr/>
        </p:nvSpPr>
        <p:spPr>
          <a:xfrm>
            <a:off x="-12488" y="4886446"/>
            <a:ext cx="39437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i="1" dirty="0"/>
              <a:t>n</a:t>
            </a:r>
            <a:r>
              <a:rPr lang="de-DE" sz="1200" i="1" dirty="0" smtClean="0"/>
              <a:t>ach </a:t>
            </a:r>
            <a:r>
              <a:rPr lang="de-DE" sz="1200" i="1" dirty="0" err="1" smtClean="0"/>
              <a:t>Schellnhuber</a:t>
            </a:r>
            <a:r>
              <a:rPr lang="de-DE" sz="1200" i="1" dirty="0" smtClean="0"/>
              <a:t> </a:t>
            </a:r>
            <a:r>
              <a:rPr lang="de-DE" sz="1200" i="1" dirty="0"/>
              <a:t>et al., </a:t>
            </a:r>
            <a:r>
              <a:rPr lang="de-DE" sz="1200" i="1" dirty="0" smtClean="0"/>
              <a:t>Nature </a:t>
            </a:r>
            <a:r>
              <a:rPr lang="de-DE" sz="1200" i="1" dirty="0"/>
              <a:t>Climate Change, 2016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934058" y="699542"/>
            <a:ext cx="2997802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b="1" dirty="0" smtClean="0"/>
              <a:t>Kipppunkte zw. 1,5° u. 2°</a:t>
            </a:r>
            <a:endParaRPr lang="de-DE" b="1" dirty="0"/>
          </a:p>
        </p:txBody>
      </p:sp>
      <p:sp>
        <p:nvSpPr>
          <p:cNvPr id="7" name="Ellipse 6"/>
          <p:cNvSpPr/>
          <p:nvPr/>
        </p:nvSpPr>
        <p:spPr>
          <a:xfrm>
            <a:off x="3059831" y="2211710"/>
            <a:ext cx="432049" cy="102611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5292081" y="3560178"/>
            <a:ext cx="13805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b="1" dirty="0" smtClean="0">
                <a:solidFill>
                  <a:schemeClr val="accent1">
                    <a:lumMod val="75000"/>
                  </a:schemeClr>
                </a:solidFill>
              </a:rPr>
              <a:t>Holozän</a:t>
            </a:r>
            <a:endParaRPr lang="de-DE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extfeld 8"/>
          <p:cNvSpPr txBox="1"/>
          <p:nvPr/>
        </p:nvSpPr>
        <p:spPr>
          <a:xfrm>
            <a:off x="926126" y="4046462"/>
            <a:ext cx="1646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 smtClean="0">
                <a:solidFill>
                  <a:srgbClr val="9966FF"/>
                </a:solidFill>
              </a:rPr>
              <a:t>Letzte Eiszeit</a:t>
            </a:r>
            <a:endParaRPr lang="de-DE" b="1" dirty="0">
              <a:solidFill>
                <a:srgbClr val="9966FF"/>
              </a:solidFill>
            </a:endParaRPr>
          </a:p>
        </p:txBody>
      </p:sp>
      <p:sp>
        <p:nvSpPr>
          <p:cNvPr id="11" name="Ellipse 10"/>
          <p:cNvSpPr/>
          <p:nvPr/>
        </p:nvSpPr>
        <p:spPr>
          <a:xfrm>
            <a:off x="1194847" y="1293376"/>
            <a:ext cx="554581" cy="20459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9450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48" y="981425"/>
            <a:ext cx="8424936" cy="4189250"/>
          </a:xfrm>
        </p:spPr>
      </p:pic>
      <p:sp>
        <p:nvSpPr>
          <p:cNvPr id="5" name="Titel 1"/>
          <p:cNvSpPr>
            <a:spLocks noGrp="1"/>
          </p:cNvSpPr>
          <p:nvPr>
            <p:ph type="title"/>
          </p:nvPr>
        </p:nvSpPr>
        <p:spPr>
          <a:xfrm>
            <a:off x="575546" y="573528"/>
            <a:ext cx="9181030" cy="370835"/>
          </a:xfrm>
        </p:spPr>
        <p:txBody>
          <a:bodyPr>
            <a:noAutofit/>
          </a:bodyPr>
          <a:lstStyle/>
          <a:p>
            <a:r>
              <a:rPr lang="de-DE" sz="3600" dirty="0" smtClean="0"/>
              <a:t>Unterschiede zw. 1,5°- und 2°-Welten</a:t>
            </a:r>
            <a:endParaRPr lang="de-DE" sz="3600" dirty="0"/>
          </a:p>
        </p:txBody>
      </p:sp>
      <p:sp>
        <p:nvSpPr>
          <p:cNvPr id="2" name="Ellipse 1"/>
          <p:cNvSpPr/>
          <p:nvPr/>
        </p:nvSpPr>
        <p:spPr>
          <a:xfrm>
            <a:off x="2771800" y="1815666"/>
            <a:ext cx="576064" cy="43204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Ellipse 5"/>
          <p:cNvSpPr/>
          <p:nvPr/>
        </p:nvSpPr>
        <p:spPr>
          <a:xfrm>
            <a:off x="2987824" y="3219822"/>
            <a:ext cx="576064" cy="43204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Ellipse 6"/>
          <p:cNvSpPr/>
          <p:nvPr/>
        </p:nvSpPr>
        <p:spPr>
          <a:xfrm>
            <a:off x="6876256" y="2193708"/>
            <a:ext cx="576064" cy="43204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Ellipse 7"/>
          <p:cNvSpPr/>
          <p:nvPr/>
        </p:nvSpPr>
        <p:spPr>
          <a:xfrm>
            <a:off x="4716016" y="2733768"/>
            <a:ext cx="576064" cy="43204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Ellipse 8"/>
          <p:cNvSpPr/>
          <p:nvPr/>
        </p:nvSpPr>
        <p:spPr>
          <a:xfrm>
            <a:off x="4427984" y="4623978"/>
            <a:ext cx="576064" cy="43204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0" name="Ellipse 9"/>
          <p:cNvSpPr/>
          <p:nvPr/>
        </p:nvSpPr>
        <p:spPr>
          <a:xfrm>
            <a:off x="6372200" y="3198443"/>
            <a:ext cx="576064" cy="432048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0048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3608" y="249492"/>
            <a:ext cx="6768752" cy="857250"/>
          </a:xfrm>
        </p:spPr>
        <p:txBody>
          <a:bodyPr/>
          <a:lstStyle/>
          <a:p>
            <a:r>
              <a:rPr lang="de-DE" dirty="0" smtClean="0"/>
              <a:t>Rein volkswirtschaftlich lohnt sich stringenter Klimaschutz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44008" y="1545636"/>
            <a:ext cx="4176464" cy="14581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smtClean="0">
                <a:solidFill>
                  <a:schemeClr val="accent5">
                    <a:lumMod val="75000"/>
                  </a:schemeClr>
                </a:solidFill>
              </a:rPr>
              <a:t>Nutzen</a:t>
            </a:r>
            <a:r>
              <a:rPr lang="de-DE" dirty="0" smtClean="0"/>
              <a:t> 		</a:t>
            </a:r>
          </a:p>
          <a:p>
            <a:pPr marL="0" indent="0">
              <a:buNone/>
            </a:pPr>
            <a:r>
              <a:rPr lang="de-DE" dirty="0" smtClean="0"/>
              <a:t>= Vermiedene Schäden durch eine geringere Erderwärmung</a:t>
            </a: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5" name="Textfeld 4"/>
          <p:cNvSpPr txBox="1"/>
          <p:nvPr/>
        </p:nvSpPr>
        <p:spPr>
          <a:xfrm>
            <a:off x="2483768" y="4731990"/>
            <a:ext cx="60195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* Burke et al., Nature,  2018 (s. auch Stern-Report, 2006)</a:t>
            </a:r>
            <a:endParaRPr lang="de-DE" dirty="0"/>
          </a:p>
        </p:txBody>
      </p:sp>
      <p:sp>
        <p:nvSpPr>
          <p:cNvPr id="7" name="Inhaltsplatzhalter 2"/>
          <p:cNvSpPr txBox="1">
            <a:spLocks/>
          </p:cNvSpPr>
          <p:nvPr/>
        </p:nvSpPr>
        <p:spPr>
          <a:xfrm>
            <a:off x="740830" y="1599642"/>
            <a:ext cx="4318710" cy="1373669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de-DE" b="1" dirty="0" smtClean="0">
                <a:solidFill>
                  <a:srgbClr val="C00000"/>
                </a:solidFill>
              </a:rPr>
              <a:t>Kosten</a:t>
            </a:r>
            <a:r>
              <a:rPr lang="de-DE" dirty="0" smtClean="0"/>
              <a:t>		</a:t>
            </a:r>
          </a:p>
          <a:p>
            <a:pPr marL="0" indent="0">
              <a:buFont typeface="Wingdings 2"/>
              <a:buNone/>
            </a:pPr>
            <a:r>
              <a:rPr lang="de-DE" dirty="0"/>
              <a:t>f</a:t>
            </a:r>
            <a:r>
              <a:rPr lang="de-DE" dirty="0" smtClean="0"/>
              <a:t>ür zusätzlichen Klimaschutz</a:t>
            </a:r>
          </a:p>
          <a:p>
            <a:pPr marL="0" indent="0">
              <a:buFont typeface="Wingdings 2"/>
              <a:buNone/>
            </a:pPr>
            <a:endParaRPr lang="de-DE" dirty="0" smtClean="0"/>
          </a:p>
          <a:p>
            <a:pPr marL="0" indent="0">
              <a:buFont typeface="Wingdings 2"/>
              <a:buNone/>
            </a:pPr>
            <a:endParaRPr lang="de-DE" dirty="0"/>
          </a:p>
          <a:p>
            <a:pPr marL="0" indent="0">
              <a:buFont typeface="Wingdings 2"/>
              <a:buNone/>
            </a:pPr>
            <a:endParaRPr lang="de-DE" dirty="0" smtClean="0"/>
          </a:p>
        </p:txBody>
      </p:sp>
      <p:sp>
        <p:nvSpPr>
          <p:cNvPr id="4" name="Textfeld 3"/>
          <p:cNvSpPr txBox="1"/>
          <p:nvPr/>
        </p:nvSpPr>
        <p:spPr>
          <a:xfrm>
            <a:off x="1663696" y="1167594"/>
            <a:ext cx="5192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Vergleich zw. einem 1,5°- und einem 2°-Szenario</a:t>
            </a:r>
            <a:endParaRPr lang="de-DE" dirty="0"/>
          </a:p>
        </p:txBody>
      </p:sp>
      <p:sp>
        <p:nvSpPr>
          <p:cNvPr id="8" name="Textfeld 7"/>
          <p:cNvSpPr txBox="1"/>
          <p:nvPr/>
        </p:nvSpPr>
        <p:spPr>
          <a:xfrm>
            <a:off x="3563888" y="2973310"/>
            <a:ext cx="228780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7200" b="1" dirty="0" smtClean="0"/>
              <a:t>1: 30</a:t>
            </a:r>
            <a:endParaRPr lang="de-DE" sz="2800" b="1" dirty="0"/>
          </a:p>
        </p:txBody>
      </p:sp>
    </p:spTree>
    <p:extLst>
      <p:ext uri="{BB962C8B-B14F-4D97-AF65-F5344CB8AC3E}">
        <p14:creationId xmlns:p14="http://schemas.microsoft.com/office/powerpoint/2010/main" val="2307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platzhalt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de-DE" dirty="0" smtClean="0"/>
              <a:t>Wieviel Zeit bleibt?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 smtClean="0"/>
              <a:t>Antwort: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Etablierte Klimawissenschaft und einfache Gerechtigkeitsüberlegungen (globale Verteilung, intergenerationelle Gerechtigkeit) ergeben:</a:t>
            </a:r>
          </a:p>
          <a:p>
            <a:endParaRPr lang="de-DE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just">
              <a:buNone/>
            </a:pPr>
            <a:r>
              <a:rPr lang="de-DE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Netto Null Emission in Deutschland bis:</a:t>
            </a:r>
          </a:p>
          <a:p>
            <a:pPr algn="just"/>
            <a:endParaRPr lang="de-DE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742950" indent="-742950" algn="ctr">
              <a:buAutoNum type="arabicPlain" startAt="2035"/>
            </a:pPr>
            <a:r>
              <a:rPr lang="de-DE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- </a:t>
            </a:r>
            <a:r>
              <a:rPr lang="de-DE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2050 </a:t>
            </a:r>
          </a:p>
          <a:p>
            <a:pPr marL="0" indent="0" algn="ctr">
              <a:buNone/>
            </a:pPr>
            <a:endParaRPr lang="de-DE" sz="36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0" indent="0" algn="ctr">
              <a:buNone/>
            </a:pPr>
            <a:r>
              <a:rPr lang="de-DE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Also in ca. 15-30 Jahren!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17529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generelle Folien">
  <a:themeElements>
    <a:clrScheme name="DLR-PT Farben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84BE57"/>
      </a:accent1>
      <a:accent2>
        <a:srgbClr val="00AA96"/>
      </a:accent2>
      <a:accent3>
        <a:srgbClr val="00A7E6"/>
      </a:accent3>
      <a:accent4>
        <a:srgbClr val="0082B8"/>
      </a:accent4>
      <a:accent5>
        <a:srgbClr val="0059A3"/>
      </a:accent5>
      <a:accent6>
        <a:srgbClr val="002F5A"/>
      </a:accent6>
      <a:hlink>
        <a:srgbClr val="0000FF"/>
      </a:hlink>
      <a:folHlink>
        <a:srgbClr val="800080"/>
      </a:folHlink>
    </a:clrScheme>
    <a:fontScheme name="DLR-PT Mastervorlag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DLR-PT_BMBF-Beauftragt vom</Template>
  <TotalTime>0</TotalTime>
  <Words>589</Words>
  <Application>Microsoft Office PowerPoint</Application>
  <PresentationFormat>Bildschirmpräsentation (16:9)</PresentationFormat>
  <Paragraphs>102</Paragraphs>
  <Slides>20</Slides>
  <Notes>5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20</vt:i4>
      </vt:variant>
    </vt:vector>
  </HeadingPairs>
  <TitlesOfParts>
    <vt:vector size="21" baseType="lpstr">
      <vt:lpstr>2_generelle Folien</vt:lpstr>
      <vt:lpstr>Wie viel Zeit bleibt für eine Transformation?  Erkenntnisse der Klimawissenschaften   1. Klimawandel – ganz kurze Einführung 2. Das Pariser Klimaabkommen 3. Konsequenzen für Deutschland </vt:lpstr>
      <vt:lpstr>PowerPoint-Präsentation</vt:lpstr>
      <vt:lpstr>Beweis des Klimawandels</vt:lpstr>
      <vt:lpstr>Globale Erwärmung seit Beginn der Industrialisierung</vt:lpstr>
      <vt:lpstr>Temperatur in Deutschland 1881 bis 2017</vt:lpstr>
      <vt:lpstr>Globale Erwärmung seit Beginn der Industrialisierung</vt:lpstr>
      <vt:lpstr>Globale Erwärmung seit Beginn der Industrialisierung</vt:lpstr>
      <vt:lpstr>Pariser Klimaabkommen (Okt. 2015)</vt:lpstr>
      <vt:lpstr>PowerPoint-Präsentation</vt:lpstr>
      <vt:lpstr>PowerPoint-Präsentation</vt:lpstr>
      <vt:lpstr>Entwicklung der Treibhausgas-Emissionen in Deutschland</vt:lpstr>
      <vt:lpstr>Szenarien für die Emission von Treibhausgasen</vt:lpstr>
      <vt:lpstr>Szenarien für die Emission von Treibhausgasen</vt:lpstr>
      <vt:lpstr>Gerechtigkeit und das Datum für Netto-Null (Bsp. EU)</vt:lpstr>
      <vt:lpstr>Energiewende-Tempo in Deutschland</vt:lpstr>
      <vt:lpstr>Was passiert bei Nicht-Erreichen?</vt:lpstr>
      <vt:lpstr>Risiken durch Kipppunkte</vt:lpstr>
      <vt:lpstr>Unterschiede zw. 1,5°- und 2°-Welten</vt:lpstr>
      <vt:lpstr>Rein volkswirtschaftlich lohnt sich stringenter Klimaschutz</vt:lpstr>
      <vt:lpstr>PowerPoint-Präsentation</vt:lpstr>
    </vt:vector>
  </TitlesOfParts>
  <Company>PT-DLR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Ito, Sachiko</dc:creator>
  <cp:lastModifiedBy>Kuhlmann, Rolf von</cp:lastModifiedBy>
  <cp:revision>84</cp:revision>
  <cp:lastPrinted>2018-10-01T08:11:17Z</cp:lastPrinted>
  <dcterms:created xsi:type="dcterms:W3CDTF">2018-11-28T15:36:04Z</dcterms:created>
  <dcterms:modified xsi:type="dcterms:W3CDTF">2019-09-25T16:40:21Z</dcterms:modified>
</cp:coreProperties>
</file>