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1"/>
  </p:notesMasterIdLst>
  <p:handoutMasterIdLst>
    <p:handoutMasterId r:id="rId32"/>
  </p:handoutMasterIdLst>
  <p:sldIdLst>
    <p:sldId id="258" r:id="rId2"/>
    <p:sldId id="338" r:id="rId3"/>
    <p:sldId id="385" r:id="rId4"/>
    <p:sldId id="373" r:id="rId5"/>
    <p:sldId id="369" r:id="rId6"/>
    <p:sldId id="392" r:id="rId7"/>
    <p:sldId id="382" r:id="rId8"/>
    <p:sldId id="346" r:id="rId9"/>
    <p:sldId id="386" r:id="rId10"/>
    <p:sldId id="403" r:id="rId11"/>
    <p:sldId id="399" r:id="rId12"/>
    <p:sldId id="408" r:id="rId13"/>
    <p:sldId id="405" r:id="rId14"/>
    <p:sldId id="387" r:id="rId15"/>
    <p:sldId id="398" r:id="rId16"/>
    <p:sldId id="401" r:id="rId17"/>
    <p:sldId id="406" r:id="rId18"/>
    <p:sldId id="407" r:id="rId19"/>
    <p:sldId id="393" r:id="rId20"/>
    <p:sldId id="384" r:id="rId21"/>
    <p:sldId id="371" r:id="rId22"/>
    <p:sldId id="377" r:id="rId23"/>
    <p:sldId id="402" r:id="rId24"/>
    <p:sldId id="404" r:id="rId25"/>
    <p:sldId id="400" r:id="rId26"/>
    <p:sldId id="395" r:id="rId27"/>
    <p:sldId id="396" r:id="rId28"/>
    <p:sldId id="397" r:id="rId29"/>
    <p:sldId id="347" r:id="rId30"/>
  </p:sldIdLst>
  <p:sldSz cx="9144000" cy="6858000" type="screen4x3"/>
  <p:notesSz cx="6783388" cy="9926638"/>
  <p:defaultTextStyle>
    <a:defPPr>
      <a:defRPr lang="de-DE"/>
    </a:defPPr>
    <a:lvl1pPr algn="r" rtl="0" fontAlgn="base">
      <a:spcBef>
        <a:spcPct val="0"/>
      </a:spcBef>
      <a:spcAft>
        <a:spcPct val="0"/>
      </a:spcAft>
      <a:defRPr sz="1400" kern="1200">
        <a:solidFill>
          <a:schemeClr val="tx1"/>
        </a:solidFill>
        <a:latin typeface="Times New Roman" charset="0"/>
        <a:ea typeface="ＭＳ Ｐゴシック" charset="0"/>
        <a:cs typeface="+mn-cs"/>
      </a:defRPr>
    </a:lvl1pPr>
    <a:lvl2pPr marL="457200" algn="r" rtl="0" fontAlgn="base">
      <a:spcBef>
        <a:spcPct val="0"/>
      </a:spcBef>
      <a:spcAft>
        <a:spcPct val="0"/>
      </a:spcAft>
      <a:defRPr sz="1400" kern="1200">
        <a:solidFill>
          <a:schemeClr val="tx1"/>
        </a:solidFill>
        <a:latin typeface="Times New Roman" charset="0"/>
        <a:ea typeface="ＭＳ Ｐゴシック" charset="0"/>
        <a:cs typeface="+mn-cs"/>
      </a:defRPr>
    </a:lvl2pPr>
    <a:lvl3pPr marL="914400" algn="r" rtl="0" fontAlgn="base">
      <a:spcBef>
        <a:spcPct val="0"/>
      </a:spcBef>
      <a:spcAft>
        <a:spcPct val="0"/>
      </a:spcAft>
      <a:defRPr sz="1400" kern="1200">
        <a:solidFill>
          <a:schemeClr val="tx1"/>
        </a:solidFill>
        <a:latin typeface="Times New Roman" charset="0"/>
        <a:ea typeface="ＭＳ Ｐゴシック" charset="0"/>
        <a:cs typeface="+mn-cs"/>
      </a:defRPr>
    </a:lvl3pPr>
    <a:lvl4pPr marL="1371600" algn="r" rtl="0" fontAlgn="base">
      <a:spcBef>
        <a:spcPct val="0"/>
      </a:spcBef>
      <a:spcAft>
        <a:spcPct val="0"/>
      </a:spcAft>
      <a:defRPr sz="1400" kern="1200">
        <a:solidFill>
          <a:schemeClr val="tx1"/>
        </a:solidFill>
        <a:latin typeface="Times New Roman" charset="0"/>
        <a:ea typeface="ＭＳ Ｐゴシック" charset="0"/>
        <a:cs typeface="+mn-cs"/>
      </a:defRPr>
    </a:lvl4pPr>
    <a:lvl5pPr marL="1828800" algn="r" rtl="0" fontAlgn="base">
      <a:spcBef>
        <a:spcPct val="0"/>
      </a:spcBef>
      <a:spcAft>
        <a:spcPct val="0"/>
      </a:spcAft>
      <a:defRPr sz="1400" kern="1200">
        <a:solidFill>
          <a:schemeClr val="tx1"/>
        </a:solidFill>
        <a:latin typeface="Times New Roman" charset="0"/>
        <a:ea typeface="ＭＳ Ｐゴシック" charset="0"/>
        <a:cs typeface="+mn-cs"/>
      </a:defRPr>
    </a:lvl5pPr>
    <a:lvl6pPr marL="2286000" algn="l" defTabSz="457200" rtl="0" eaLnBrk="1" latinLnBrk="0" hangingPunct="1">
      <a:defRPr sz="1400" kern="1200">
        <a:solidFill>
          <a:schemeClr val="tx1"/>
        </a:solidFill>
        <a:latin typeface="Times New Roman" charset="0"/>
        <a:ea typeface="ＭＳ Ｐゴシック" charset="0"/>
        <a:cs typeface="+mn-cs"/>
      </a:defRPr>
    </a:lvl6pPr>
    <a:lvl7pPr marL="2743200" algn="l" defTabSz="457200" rtl="0" eaLnBrk="1" latinLnBrk="0" hangingPunct="1">
      <a:defRPr sz="1400" kern="1200">
        <a:solidFill>
          <a:schemeClr val="tx1"/>
        </a:solidFill>
        <a:latin typeface="Times New Roman" charset="0"/>
        <a:ea typeface="ＭＳ Ｐゴシック" charset="0"/>
        <a:cs typeface="+mn-cs"/>
      </a:defRPr>
    </a:lvl7pPr>
    <a:lvl8pPr marL="3200400" algn="l" defTabSz="457200" rtl="0" eaLnBrk="1" latinLnBrk="0" hangingPunct="1">
      <a:defRPr sz="1400" kern="1200">
        <a:solidFill>
          <a:schemeClr val="tx1"/>
        </a:solidFill>
        <a:latin typeface="Times New Roman" charset="0"/>
        <a:ea typeface="ＭＳ Ｐゴシック" charset="0"/>
        <a:cs typeface="+mn-cs"/>
      </a:defRPr>
    </a:lvl8pPr>
    <a:lvl9pPr marL="3657600" algn="l" defTabSz="457200" rtl="0" eaLnBrk="1" latinLnBrk="0" hangingPunct="1">
      <a:defRPr sz="1400" kern="1200">
        <a:solidFill>
          <a:schemeClr val="tx1"/>
        </a:solidFill>
        <a:latin typeface="Times New Roman"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56" userDrawn="1">
          <p15:clr>
            <a:srgbClr val="A4A3A4"/>
          </p15:clr>
        </p15:guide>
        <p15:guide id="2" pos="2179" userDrawn="1">
          <p15:clr>
            <a:srgbClr val="A4A3A4"/>
          </p15:clr>
        </p15:guide>
        <p15:guide id="3" orient="horz" pos="3133" userDrawn="1">
          <p15:clr>
            <a:srgbClr val="A4A3A4"/>
          </p15:clr>
        </p15:guide>
        <p15:guide id="4" pos="2160" userDrawn="1">
          <p15:clr>
            <a:srgbClr val="A4A3A4"/>
          </p15:clr>
        </p15:guide>
        <p15:guide id="5" orient="horz" pos="3173" userDrawn="1">
          <p15:clr>
            <a:srgbClr val="A4A3A4"/>
          </p15:clr>
        </p15:guide>
        <p15:guide id="6" orient="horz" pos="3150" userDrawn="1">
          <p15:clr>
            <a:srgbClr val="A4A3A4"/>
          </p15:clr>
        </p15:guide>
        <p15:guide id="7" pos="2138" userDrawn="1">
          <p15:clr>
            <a:srgbClr val="A4A3A4"/>
          </p15:clr>
        </p15:guide>
        <p15:guide id="8" pos="2120" userDrawn="1">
          <p15:clr>
            <a:srgbClr val="A4A3A4"/>
          </p15:clr>
        </p15:guide>
        <p15:guide id="9" orient="horz" pos="3139" userDrawn="1">
          <p15:clr>
            <a:srgbClr val="A4A3A4"/>
          </p15:clr>
        </p15:guide>
        <p15:guide id="10" orient="horz" pos="3116" userDrawn="1">
          <p15:clr>
            <a:srgbClr val="A4A3A4"/>
          </p15:clr>
        </p15:guide>
        <p15:guide id="11" pos="2222" userDrawn="1">
          <p15:clr>
            <a:srgbClr val="A4A3A4"/>
          </p15:clr>
        </p15:guide>
        <p15:guide id="12" pos="2201" userDrawn="1">
          <p15:clr>
            <a:srgbClr val="A4A3A4"/>
          </p15:clr>
        </p15:guide>
        <p15:guide id="13" pos="2161" userDrawn="1">
          <p15:clr>
            <a:srgbClr val="A4A3A4"/>
          </p15:clr>
        </p15:guide>
        <p15:guide id="14" orient="horz" pos="3127">
          <p15:clr>
            <a:srgbClr val="A4A3A4"/>
          </p15:clr>
        </p15:guide>
        <p15:guide id="15" orient="horz" pos="3167">
          <p15:clr>
            <a:srgbClr val="A4A3A4"/>
          </p15:clr>
        </p15:guide>
        <p15:guide id="16" orient="horz" pos="3144">
          <p15:clr>
            <a:srgbClr val="A4A3A4"/>
          </p15:clr>
        </p15:guide>
        <p15:guide id="17" orient="horz" pos="3110">
          <p15:clr>
            <a:srgbClr val="A4A3A4"/>
          </p15:clr>
        </p15:guide>
        <p15:guide id="18" pos="2155">
          <p15:clr>
            <a:srgbClr val="A4A3A4"/>
          </p15:clr>
        </p15:guide>
        <p15:guide id="19" pos="2137">
          <p15:clr>
            <a:srgbClr val="A4A3A4"/>
          </p15:clr>
        </p15:guide>
        <p15:guide id="20" pos="2115">
          <p15:clr>
            <a:srgbClr val="A4A3A4"/>
          </p15:clr>
        </p15:guide>
        <p15:guide id="21" pos="2097">
          <p15:clr>
            <a:srgbClr val="A4A3A4"/>
          </p15:clr>
        </p15:guide>
        <p15:guide id="22" pos="2198">
          <p15:clr>
            <a:srgbClr val="A4A3A4"/>
          </p15:clr>
        </p15:guide>
        <p15:guide id="23" pos="217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a:srgbClr val="FFCC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71" autoAdjust="0"/>
    <p:restoredTop sz="90969" autoAdjust="0"/>
  </p:normalViewPr>
  <p:slideViewPr>
    <p:cSldViewPr>
      <p:cViewPr varScale="1">
        <p:scale>
          <a:sx n="77" d="100"/>
          <a:sy n="77" d="100"/>
        </p:scale>
        <p:origin x="1399" y="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588"/>
    </p:cViewPr>
  </p:sorterViewPr>
  <p:notesViewPr>
    <p:cSldViewPr>
      <p:cViewPr varScale="1">
        <p:scale>
          <a:sx n="52" d="100"/>
          <a:sy n="52" d="100"/>
        </p:scale>
        <p:origin x="-1812" y="-96"/>
      </p:cViewPr>
      <p:guideLst>
        <p:guide orient="horz" pos="3156"/>
        <p:guide pos="2179"/>
        <p:guide orient="horz" pos="3133"/>
        <p:guide pos="2160"/>
        <p:guide orient="horz" pos="3173"/>
        <p:guide orient="horz" pos="3150"/>
        <p:guide pos="2138"/>
        <p:guide pos="2120"/>
        <p:guide orient="horz" pos="3139"/>
        <p:guide orient="horz" pos="3116"/>
        <p:guide pos="2222"/>
        <p:guide pos="2201"/>
        <p:guide pos="2161"/>
        <p:guide orient="horz" pos="3127"/>
        <p:guide orient="horz" pos="3167"/>
        <p:guide orient="horz" pos="3144"/>
        <p:guide orient="horz" pos="3110"/>
        <p:guide pos="2155"/>
        <p:guide pos="2137"/>
        <p:guide pos="2115"/>
        <p:guide pos="2097"/>
        <p:guide pos="2198"/>
        <p:guide pos="217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2" y="4"/>
            <a:ext cx="293862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t" anchorCtr="0" compatLnSpc="1">
            <a:prstTxWarp prst="textNoShape">
              <a:avLst/>
            </a:prstTxWarp>
          </a:bodyPr>
          <a:lstStyle>
            <a:lvl1pPr algn="l">
              <a:defRPr sz="1200">
                <a:latin typeface="Times New Roman" pitchFamily="18" charset="0"/>
                <a:ea typeface="+mn-ea"/>
              </a:defRPr>
            </a:lvl1pPr>
          </a:lstStyle>
          <a:p>
            <a:pPr>
              <a:defRPr/>
            </a:pPr>
            <a:endParaRPr lang="de-DE"/>
          </a:p>
        </p:txBody>
      </p:sp>
      <p:sp>
        <p:nvSpPr>
          <p:cNvPr id="10243" name="Rectangle 3"/>
          <p:cNvSpPr>
            <a:spLocks noGrp="1" noChangeArrowheads="1"/>
          </p:cNvSpPr>
          <p:nvPr>
            <p:ph type="dt" sz="quarter" idx="1"/>
          </p:nvPr>
        </p:nvSpPr>
        <p:spPr bwMode="auto">
          <a:xfrm>
            <a:off x="3844766" y="4"/>
            <a:ext cx="2938623"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t" anchorCtr="0" compatLnSpc="1">
            <a:prstTxWarp prst="textNoShape">
              <a:avLst/>
            </a:prstTxWarp>
          </a:bodyPr>
          <a:lstStyle>
            <a:lvl1pPr>
              <a:defRPr sz="1200">
                <a:latin typeface="Times New Roman" pitchFamily="18" charset="0"/>
                <a:ea typeface="+mn-ea"/>
              </a:defRPr>
            </a:lvl1pPr>
          </a:lstStyle>
          <a:p>
            <a:pPr>
              <a:defRPr/>
            </a:pPr>
            <a:endParaRPr lang="de-DE"/>
          </a:p>
        </p:txBody>
      </p:sp>
      <p:sp>
        <p:nvSpPr>
          <p:cNvPr id="10244" name="Rectangle 4"/>
          <p:cNvSpPr>
            <a:spLocks noGrp="1" noChangeArrowheads="1"/>
          </p:cNvSpPr>
          <p:nvPr>
            <p:ph type="ftr" sz="quarter" idx="2"/>
          </p:nvPr>
        </p:nvSpPr>
        <p:spPr bwMode="auto">
          <a:xfrm>
            <a:off x="2" y="9430307"/>
            <a:ext cx="293862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b" anchorCtr="0" compatLnSpc="1">
            <a:prstTxWarp prst="textNoShape">
              <a:avLst/>
            </a:prstTxWarp>
          </a:bodyPr>
          <a:lstStyle>
            <a:lvl1pPr algn="l">
              <a:defRPr sz="1200">
                <a:latin typeface="Times New Roman" pitchFamily="18" charset="0"/>
                <a:ea typeface="+mn-ea"/>
              </a:defRPr>
            </a:lvl1pPr>
          </a:lstStyle>
          <a:p>
            <a:pPr>
              <a:defRPr/>
            </a:pPr>
            <a:endParaRPr lang="de-DE"/>
          </a:p>
        </p:txBody>
      </p:sp>
      <p:sp>
        <p:nvSpPr>
          <p:cNvPr id="10245" name="Rectangle 5"/>
          <p:cNvSpPr>
            <a:spLocks noGrp="1" noChangeArrowheads="1"/>
          </p:cNvSpPr>
          <p:nvPr>
            <p:ph type="sldNum" sz="quarter" idx="3"/>
          </p:nvPr>
        </p:nvSpPr>
        <p:spPr bwMode="auto">
          <a:xfrm>
            <a:off x="3844766" y="9430307"/>
            <a:ext cx="2938623"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b" anchorCtr="0" compatLnSpc="1">
            <a:prstTxWarp prst="textNoShape">
              <a:avLst/>
            </a:prstTxWarp>
          </a:bodyPr>
          <a:lstStyle>
            <a:lvl1pPr>
              <a:defRPr sz="1200"/>
            </a:lvl1pPr>
          </a:lstStyle>
          <a:p>
            <a:fld id="{9FCA30FD-09F3-0B4E-B306-D68A298E7070}" type="slidenum">
              <a:rPr lang="de-DE"/>
              <a:pPr/>
              <a:t>‹Nr.›</a:t>
            </a:fld>
            <a:endParaRPr lang="de-DE"/>
          </a:p>
        </p:txBody>
      </p:sp>
    </p:spTree>
    <p:extLst>
      <p:ext uri="{BB962C8B-B14F-4D97-AF65-F5344CB8AC3E}">
        <p14:creationId xmlns:p14="http://schemas.microsoft.com/office/powerpoint/2010/main" val="19055918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2" y="4"/>
            <a:ext cx="293862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t" anchorCtr="0" compatLnSpc="1">
            <a:prstTxWarp prst="textNoShape">
              <a:avLst/>
            </a:prstTxWarp>
          </a:bodyPr>
          <a:lstStyle>
            <a:lvl1pPr algn="l">
              <a:defRPr sz="1200">
                <a:latin typeface="Times New Roman" pitchFamily="18" charset="0"/>
                <a:ea typeface="+mn-ea"/>
              </a:defRPr>
            </a:lvl1pPr>
          </a:lstStyle>
          <a:p>
            <a:pPr>
              <a:defRPr/>
            </a:pPr>
            <a:endParaRPr lang="de-DE"/>
          </a:p>
        </p:txBody>
      </p:sp>
      <p:sp>
        <p:nvSpPr>
          <p:cNvPr id="5123" name="Rectangle 1027"/>
          <p:cNvSpPr>
            <a:spLocks noGrp="1" noChangeArrowheads="1"/>
          </p:cNvSpPr>
          <p:nvPr>
            <p:ph type="dt" idx="1"/>
          </p:nvPr>
        </p:nvSpPr>
        <p:spPr bwMode="auto">
          <a:xfrm>
            <a:off x="3844766" y="4"/>
            <a:ext cx="2938623"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t" anchorCtr="0" compatLnSpc="1">
            <a:prstTxWarp prst="textNoShape">
              <a:avLst/>
            </a:prstTxWarp>
          </a:bodyPr>
          <a:lstStyle>
            <a:lvl1pPr>
              <a:defRPr sz="1200">
                <a:latin typeface="Times New Roman" pitchFamily="18" charset="0"/>
                <a:ea typeface="+mn-ea"/>
              </a:defRPr>
            </a:lvl1pPr>
          </a:lstStyle>
          <a:p>
            <a:pPr>
              <a:defRPr/>
            </a:pPr>
            <a:endParaRPr lang="de-DE"/>
          </a:p>
        </p:txBody>
      </p:sp>
      <p:sp>
        <p:nvSpPr>
          <p:cNvPr id="8196" name="Rectangle 1028"/>
          <p:cNvSpPr>
            <a:spLocks noGrp="1" noRot="1" noChangeAspect="1" noChangeArrowheads="1" noTextEdit="1"/>
          </p:cNvSpPr>
          <p:nvPr>
            <p:ph type="sldImg" idx="2"/>
          </p:nvPr>
        </p:nvSpPr>
        <p:spPr bwMode="auto">
          <a:xfrm>
            <a:off x="91122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ma14="http://schemas.microsoft.com/office/mac/drawingml/2011/main" xmlns="" val="1"/>
            </a:ext>
          </a:extLst>
        </p:spPr>
      </p:sp>
      <p:sp>
        <p:nvSpPr>
          <p:cNvPr id="5125" name="Rectangle 1029"/>
          <p:cNvSpPr>
            <a:spLocks noGrp="1" noChangeArrowheads="1"/>
          </p:cNvSpPr>
          <p:nvPr>
            <p:ph type="body" sz="quarter" idx="3"/>
          </p:nvPr>
        </p:nvSpPr>
        <p:spPr bwMode="auto">
          <a:xfrm>
            <a:off x="904559" y="4715951"/>
            <a:ext cx="4974273" cy="4465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t" anchorCtr="0" compatLnSpc="1">
            <a:prstTxWarp prst="textNoShape">
              <a:avLst/>
            </a:prstTxWarp>
          </a:bodyPr>
          <a:lstStyle/>
          <a:p>
            <a:pPr lvl="0"/>
            <a:r>
              <a:rPr lang="de-DE"/>
              <a:t>Klicken Sie, um die Formate des Vorlagentextes zu bearbeiten</a:t>
            </a:r>
          </a:p>
          <a:p>
            <a:pPr lvl="1"/>
            <a:r>
              <a:rPr lang="de-DE"/>
              <a:t>Zweite Ebene</a:t>
            </a:r>
          </a:p>
          <a:p>
            <a:pPr lvl="2"/>
            <a:r>
              <a:rPr lang="de-DE"/>
              <a:t>Dritte Ebene</a:t>
            </a:r>
          </a:p>
          <a:p>
            <a:pPr lvl="3"/>
            <a:r>
              <a:rPr lang="de-DE"/>
              <a:t>Vierte Ebene</a:t>
            </a:r>
          </a:p>
          <a:p>
            <a:pPr lvl="4"/>
            <a:r>
              <a:rPr lang="de-DE"/>
              <a:t>Fünfte Ebene</a:t>
            </a:r>
          </a:p>
        </p:txBody>
      </p:sp>
      <p:sp>
        <p:nvSpPr>
          <p:cNvPr id="5126" name="Rectangle 1030"/>
          <p:cNvSpPr>
            <a:spLocks noGrp="1" noChangeArrowheads="1"/>
          </p:cNvSpPr>
          <p:nvPr>
            <p:ph type="ftr" sz="quarter" idx="4"/>
          </p:nvPr>
        </p:nvSpPr>
        <p:spPr bwMode="auto">
          <a:xfrm>
            <a:off x="2" y="9430307"/>
            <a:ext cx="293862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b" anchorCtr="0" compatLnSpc="1">
            <a:prstTxWarp prst="textNoShape">
              <a:avLst/>
            </a:prstTxWarp>
          </a:bodyPr>
          <a:lstStyle>
            <a:lvl1pPr algn="l">
              <a:defRPr sz="1200">
                <a:latin typeface="Times New Roman" pitchFamily="18" charset="0"/>
                <a:ea typeface="+mn-ea"/>
              </a:defRPr>
            </a:lvl1pPr>
          </a:lstStyle>
          <a:p>
            <a:pPr>
              <a:defRPr/>
            </a:pPr>
            <a:endParaRPr lang="de-DE"/>
          </a:p>
        </p:txBody>
      </p:sp>
      <p:sp>
        <p:nvSpPr>
          <p:cNvPr id="5127" name="Rectangle 1031"/>
          <p:cNvSpPr>
            <a:spLocks noGrp="1" noChangeArrowheads="1"/>
          </p:cNvSpPr>
          <p:nvPr>
            <p:ph type="sldNum" sz="quarter" idx="5"/>
          </p:nvPr>
        </p:nvSpPr>
        <p:spPr bwMode="auto">
          <a:xfrm>
            <a:off x="3844766" y="9430307"/>
            <a:ext cx="2938623"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639" tIns="45819" rIns="91639" bIns="45819" numCol="1" anchor="b" anchorCtr="0" compatLnSpc="1">
            <a:prstTxWarp prst="textNoShape">
              <a:avLst/>
            </a:prstTxWarp>
          </a:bodyPr>
          <a:lstStyle>
            <a:lvl1pPr>
              <a:defRPr sz="1200"/>
            </a:lvl1pPr>
          </a:lstStyle>
          <a:p>
            <a:fld id="{0E4C122F-63D5-184E-9091-DAA809B78242}" type="slidenum">
              <a:rPr lang="de-DE"/>
              <a:pPr/>
              <a:t>‹Nr.›</a:t>
            </a:fld>
            <a:endParaRPr lang="de-DE"/>
          </a:p>
        </p:txBody>
      </p:sp>
    </p:spTree>
    <p:extLst>
      <p:ext uri="{BB962C8B-B14F-4D97-AF65-F5344CB8AC3E}">
        <p14:creationId xmlns:p14="http://schemas.microsoft.com/office/powerpoint/2010/main" val="8814551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31"/>
          <p:cNvSpPr>
            <a:spLocks noGrp="1" noChangeArrowheads="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500">
                <a:solidFill>
                  <a:schemeClr val="tx1"/>
                </a:solidFill>
                <a:latin typeface="Times New Roman" charset="0"/>
                <a:ea typeface="ＭＳ Ｐゴシック" charset="0"/>
              </a:defRPr>
            </a:lvl1pPr>
            <a:lvl2pPr marL="744568" indent="-286372" eaLnBrk="0" hangingPunct="0">
              <a:defRPr sz="1500">
                <a:solidFill>
                  <a:schemeClr val="tx1"/>
                </a:solidFill>
                <a:latin typeface="Times New Roman" charset="0"/>
                <a:ea typeface="ＭＳ Ｐゴシック" charset="0"/>
              </a:defRPr>
            </a:lvl2pPr>
            <a:lvl3pPr marL="1145490" indent="-229098" eaLnBrk="0" hangingPunct="0">
              <a:defRPr sz="1500">
                <a:solidFill>
                  <a:schemeClr val="tx1"/>
                </a:solidFill>
                <a:latin typeface="Times New Roman" charset="0"/>
                <a:ea typeface="ＭＳ Ｐゴシック" charset="0"/>
              </a:defRPr>
            </a:lvl3pPr>
            <a:lvl4pPr marL="1603687" indent="-229098" eaLnBrk="0" hangingPunct="0">
              <a:defRPr sz="1500">
                <a:solidFill>
                  <a:schemeClr val="tx1"/>
                </a:solidFill>
                <a:latin typeface="Times New Roman" charset="0"/>
                <a:ea typeface="ＭＳ Ｐゴシック" charset="0"/>
              </a:defRPr>
            </a:lvl4pPr>
            <a:lvl5pPr marL="2061881" indent="-229098" eaLnBrk="0" hangingPunct="0">
              <a:defRPr sz="1500">
                <a:solidFill>
                  <a:schemeClr val="tx1"/>
                </a:solidFill>
                <a:latin typeface="Times New Roman" charset="0"/>
                <a:ea typeface="ＭＳ Ｐゴシック" charset="0"/>
              </a:defRPr>
            </a:lvl5pPr>
            <a:lvl6pPr marL="2520078" indent="-229098" algn="r" eaLnBrk="0" fontAlgn="base" hangingPunct="0">
              <a:spcBef>
                <a:spcPct val="0"/>
              </a:spcBef>
              <a:spcAft>
                <a:spcPct val="0"/>
              </a:spcAft>
              <a:defRPr sz="1500">
                <a:solidFill>
                  <a:schemeClr val="tx1"/>
                </a:solidFill>
                <a:latin typeface="Times New Roman" charset="0"/>
                <a:ea typeface="ＭＳ Ｐゴシック" charset="0"/>
              </a:defRPr>
            </a:lvl6pPr>
            <a:lvl7pPr marL="2978274" indent="-229098" algn="r" eaLnBrk="0" fontAlgn="base" hangingPunct="0">
              <a:spcBef>
                <a:spcPct val="0"/>
              </a:spcBef>
              <a:spcAft>
                <a:spcPct val="0"/>
              </a:spcAft>
              <a:defRPr sz="1500">
                <a:solidFill>
                  <a:schemeClr val="tx1"/>
                </a:solidFill>
                <a:latin typeface="Times New Roman" charset="0"/>
                <a:ea typeface="ＭＳ Ｐゴシック" charset="0"/>
              </a:defRPr>
            </a:lvl7pPr>
            <a:lvl8pPr marL="3436469" indent="-229098" algn="r" eaLnBrk="0" fontAlgn="base" hangingPunct="0">
              <a:spcBef>
                <a:spcPct val="0"/>
              </a:spcBef>
              <a:spcAft>
                <a:spcPct val="0"/>
              </a:spcAft>
              <a:defRPr sz="1500">
                <a:solidFill>
                  <a:schemeClr val="tx1"/>
                </a:solidFill>
                <a:latin typeface="Times New Roman" charset="0"/>
                <a:ea typeface="ＭＳ Ｐゴシック" charset="0"/>
              </a:defRPr>
            </a:lvl8pPr>
            <a:lvl9pPr marL="3894666" indent="-229098" algn="r" eaLnBrk="0" fontAlgn="base" hangingPunct="0">
              <a:spcBef>
                <a:spcPct val="0"/>
              </a:spcBef>
              <a:spcAft>
                <a:spcPct val="0"/>
              </a:spcAft>
              <a:defRPr sz="1500">
                <a:solidFill>
                  <a:schemeClr val="tx1"/>
                </a:solidFill>
                <a:latin typeface="Times New Roman" charset="0"/>
                <a:ea typeface="ＭＳ Ｐゴシック" charset="0"/>
              </a:defRPr>
            </a:lvl9pPr>
          </a:lstStyle>
          <a:p>
            <a:pPr eaLnBrk="1" hangingPunct="1"/>
            <a:fld id="{1FE093C5-3CE5-694A-8CF3-5FB135822E7C}" type="slidenum">
              <a:rPr lang="de-DE" sz="1200"/>
              <a:pPr eaLnBrk="1" hangingPunct="1"/>
              <a:t>1</a:t>
            </a:fld>
            <a:endParaRPr lang="de-DE" sz="1200"/>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eaLnBrk="1" hangingPunct="1"/>
            <a:endParaRPr lang="de-DE" dirty="0">
              <a:latin typeface="Times New Roman" charset="0"/>
            </a:endParaRPr>
          </a:p>
        </p:txBody>
      </p:sp>
    </p:spTree>
    <p:extLst>
      <p:ext uri="{BB962C8B-B14F-4D97-AF65-F5344CB8AC3E}">
        <p14:creationId xmlns:p14="http://schemas.microsoft.com/office/powerpoint/2010/main" val="98896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a:t>
            </a:fld>
            <a:endParaRPr lang="de-DE"/>
          </a:p>
        </p:txBody>
      </p:sp>
    </p:spTree>
    <p:extLst>
      <p:ext uri="{BB962C8B-B14F-4D97-AF65-F5344CB8AC3E}">
        <p14:creationId xmlns:p14="http://schemas.microsoft.com/office/powerpoint/2010/main" val="4067997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Green-Economy-Perspektive: </a:t>
            </a:r>
            <a:r>
              <a:rPr lang="de-DE" sz="1000" dirty="0">
                <a:latin typeface="Calibri" panose="020F0502020204030204" pitchFamily="34" charset="0"/>
              </a:rPr>
              <a:t>Ausblendung von Qualität der Arbeits- und Beschäftigungsverhältnissen in Branchen der ,grünen Wirtschaft‘ und Vernachlässigung der Transformation von Brown-Economy-Branchen und deren Implikationen für Arbeit und Beschäftigung (.B. bei Dekarbonisierung von Branchen)  → Kritik von gewerkschaftlicher Seite / ILO: </a:t>
            </a:r>
            <a:r>
              <a:rPr lang="de-DE" sz="1000" dirty="0" err="1">
                <a:latin typeface="Calibri" panose="020F0502020204030204" pitchFamily="34" charset="0"/>
              </a:rPr>
              <a:t>Decent</a:t>
            </a:r>
            <a:r>
              <a:rPr lang="de-DE" sz="1000" dirty="0">
                <a:latin typeface="Calibri" panose="020F0502020204030204" pitchFamily="34" charset="0"/>
              </a:rPr>
              <a:t> Work global und just </a:t>
            </a:r>
            <a:r>
              <a:rPr lang="de-DE" sz="1000" dirty="0" err="1">
                <a:latin typeface="Calibri" panose="020F0502020204030204" pitchFamily="34" charset="0"/>
              </a:rPr>
              <a:t>transition</a:t>
            </a:r>
            <a:endParaRPr lang="de-DE" sz="1000" dirty="0">
              <a:latin typeface="Calibri" panose="020F0502020204030204" pitchFamily="34" charset="0"/>
            </a:endParaRPr>
          </a:p>
          <a:p>
            <a:pPr algn="l" eaLnBrk="1" hangingPunct="1"/>
            <a:r>
              <a:rPr lang="de-DE" sz="1000" b="1" dirty="0">
                <a:latin typeface="Calibri" panose="020F0502020204030204" pitchFamily="34" charset="0"/>
              </a:rPr>
              <a:t>Arbeitswissenschaftliche Perspektive</a:t>
            </a:r>
            <a:r>
              <a:rPr lang="de-DE" sz="1000" dirty="0">
                <a:latin typeface="Calibri" panose="020F0502020204030204" pitchFamily="34" charset="0"/>
              </a:rPr>
              <a:t>: Seit Anfang der 2000er Jahre intensivere AW-Diskussion hierzu, u.a. Konzept der </a:t>
            </a:r>
            <a:r>
              <a:rPr lang="de-DE" sz="1000" dirty="0" err="1">
                <a:latin typeface="Calibri" panose="020F0502020204030204" pitchFamily="34" charset="0"/>
              </a:rPr>
              <a:t>sustainable</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systems</a:t>
            </a:r>
            <a:r>
              <a:rPr lang="de-DE" sz="1000" dirty="0">
                <a:latin typeface="Calibri" panose="020F0502020204030204" pitchFamily="34" charset="0"/>
              </a:rPr>
              <a:t> (</a:t>
            </a:r>
            <a:r>
              <a:rPr lang="de-DE" sz="1000" dirty="0" err="1">
                <a:latin typeface="Calibri" panose="020F0502020204030204" pitchFamily="34" charset="0"/>
              </a:rPr>
              <a:t>Docherty</a:t>
            </a:r>
            <a:r>
              <a:rPr lang="de-DE" sz="1000" dirty="0">
                <a:latin typeface="Calibri" panose="020F0502020204030204" pitchFamily="34" charset="0"/>
              </a:rPr>
              <a:t> et al. 2009) – und aus gewerkschaftlicher Perspektive neue Impulse durch Debatte um „Ökologie der Arbeit“</a:t>
            </a:r>
          </a:p>
          <a:p>
            <a:pPr algn="l" eaLnBrk="1" hangingPunct="1"/>
            <a:endParaRPr lang="de-DE" sz="16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3</a:t>
            </a:fld>
            <a:endParaRPr lang="de-DE"/>
          </a:p>
        </p:txBody>
      </p:sp>
    </p:spTree>
    <p:extLst>
      <p:ext uri="{BB962C8B-B14F-4D97-AF65-F5344CB8AC3E}">
        <p14:creationId xmlns:p14="http://schemas.microsoft.com/office/powerpoint/2010/main" val="2734680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Beispiele:</a:t>
            </a:r>
          </a:p>
          <a:p>
            <a:pPr marL="170490" indent="-170490">
              <a:buFontTx/>
              <a:buChar char="-"/>
            </a:pPr>
            <a:r>
              <a:rPr lang="de-DE" b="1" i="1" dirty="0"/>
              <a:t>Ungeplante Folgen von Umweltinnovationen</a:t>
            </a:r>
            <a:r>
              <a:rPr lang="de-DE" dirty="0"/>
              <a:t>: z.B. Makroebene: Beschäftigungsabbau in Industrien, die auf fossile Energieträger angewiesen sind bzw. Produkte herstellen / Rohstoffe auf fossiler Basis gewinnen. Betriebliche Ebene: UMS-Einführung als Zusatzbelastung von AN wahrgenommen, z.B. zusätzliche Doku-Anforderungen und Wegfall von Arbeitsplätzen durch produktionsintegrierten Umweltschutz.</a:t>
            </a:r>
          </a:p>
          <a:p>
            <a:pPr marL="170490" indent="-170490">
              <a:buFontTx/>
              <a:buChar char="-"/>
            </a:pPr>
            <a:r>
              <a:rPr lang="de-DE" b="1" i="1" dirty="0"/>
              <a:t>Ausblendung von Arbeitsqualität </a:t>
            </a:r>
            <a:r>
              <a:rPr lang="de-DE" dirty="0"/>
              <a:t>bzw. Missachtung der Ansprüche von AN </a:t>
            </a:r>
            <a:r>
              <a:rPr lang="de-DE" dirty="0" err="1"/>
              <a:t>an</a:t>
            </a:r>
            <a:r>
              <a:rPr lang="de-DE" dirty="0"/>
              <a:t> gute Arbeit bei Umweltinnovationen hat Abwehrhaltungen / Konflikte um Umweltinnovationen zur Folge</a:t>
            </a:r>
          </a:p>
          <a:p>
            <a:pPr marL="170490" indent="-170490">
              <a:buFontTx/>
              <a:buChar char="-"/>
            </a:pPr>
            <a:r>
              <a:rPr lang="de-DE" b="1" i="1" dirty="0"/>
              <a:t>Destruktive Arbeit</a:t>
            </a:r>
            <a:r>
              <a:rPr lang="de-DE" dirty="0"/>
              <a:t>: Erwerbsarbeit, die mit Schädigung der Umwelt verbunden ist, wie Bergbau</a:t>
            </a:r>
          </a:p>
          <a:p>
            <a:pPr marL="170490" indent="-170490">
              <a:buFontTx/>
              <a:buChar char="-"/>
            </a:pPr>
            <a:r>
              <a:rPr lang="de-DE" b="1" i="1" dirty="0"/>
              <a:t>Arbeitsqualität im Sinne guter Arbeit als Basis für Unterstützung von Umweltinnovationen </a:t>
            </a:r>
            <a:r>
              <a:rPr lang="de-DE" dirty="0"/>
              <a:t>durch AN, z.B. Beteiligung, ausreichend Zeit für Innovation, Autonomiespielräume, Berücksichtigung von arbeitsbezogenem EW</a:t>
            </a:r>
          </a:p>
          <a:p>
            <a:pPr marL="170490" indent="-170490">
              <a:buFontTx/>
              <a:buChar char="-"/>
            </a:pPr>
            <a:r>
              <a:rPr lang="de-DE" b="1" i="1" dirty="0"/>
              <a:t>Erweiterte Subjektperspektive</a:t>
            </a:r>
            <a:r>
              <a:rPr lang="de-DE" dirty="0"/>
              <a:t>: AN haben nicht nur Interesse an Existenzsicherung durch Arbeit und Entfaltung in der Arbeit, sondern sehen Arbeit darüber hinaus auch als Quelle / Möglichkeit, </a:t>
            </a:r>
            <a:r>
              <a:rPr lang="de-DE" b="1" i="1" dirty="0"/>
              <a:t>gesellschaftliche Ansprüche an Arbeit zu verwirklichen</a:t>
            </a:r>
            <a:r>
              <a:rPr lang="de-DE" dirty="0"/>
              <a:t>, wie Ansprüche an umwelt- und sozialverträgliches Wirtschaften – in Unternehmen. </a:t>
            </a:r>
          </a:p>
        </p:txBody>
      </p:sp>
      <p:sp>
        <p:nvSpPr>
          <p:cNvPr id="4" name="Foliennummernplatzhalter 3"/>
          <p:cNvSpPr>
            <a:spLocks noGrp="1"/>
          </p:cNvSpPr>
          <p:nvPr>
            <p:ph type="sldNum" sz="quarter" idx="10"/>
          </p:nvPr>
        </p:nvSpPr>
        <p:spPr/>
        <p:txBody>
          <a:bodyPr/>
          <a:lstStyle/>
          <a:p>
            <a:fld id="{0E4C122F-63D5-184E-9091-DAA809B78242}" type="slidenum">
              <a:rPr lang="de-DE" smtClean="0"/>
              <a:pPr/>
              <a:t>4</a:t>
            </a:fld>
            <a:endParaRPr lang="de-DE"/>
          </a:p>
        </p:txBody>
      </p:sp>
    </p:spTree>
    <p:extLst>
      <p:ext uri="{BB962C8B-B14F-4D97-AF65-F5344CB8AC3E}">
        <p14:creationId xmlns:p14="http://schemas.microsoft.com/office/powerpoint/2010/main" val="29986459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100" b="1" dirty="0">
                <a:latin typeface="+mj-lt"/>
              </a:rPr>
              <a:t>Projektansatz: geprägt durch komplexe Ausgangslage und Anforderungen an Projektdurchführung, die im Einzelnen näher erläutert werden</a:t>
            </a:r>
          </a:p>
          <a:p>
            <a:pPr algn="l" eaLnBrk="1" hangingPunct="1"/>
            <a:r>
              <a:rPr lang="de-DE" sz="1100" b="1" dirty="0">
                <a:latin typeface="+mj-lt"/>
              </a:rPr>
              <a:t>Pilotprojekt: </a:t>
            </a:r>
            <a:r>
              <a:rPr lang="de-DE" sz="1100" dirty="0">
                <a:latin typeface="+mj-lt"/>
              </a:rPr>
              <a:t>außerhalb von BMBF-Förderschwerpunkten gefördert. Hintergrund: </a:t>
            </a:r>
            <a:r>
              <a:rPr lang="de-DE" sz="1100" b="1" dirty="0">
                <a:solidFill>
                  <a:srgbClr val="0070C0"/>
                </a:solidFill>
              </a:rPr>
              <a:t>BMBF-Forschungsprogramm ,Zukunft der Arbeit‘ – Innovationen für die Arbeit von morgen: </a:t>
            </a:r>
            <a:r>
              <a:rPr lang="de-DE" sz="1100" dirty="0">
                <a:solidFill>
                  <a:srgbClr val="0070C0"/>
                </a:solidFill>
              </a:rPr>
              <a:t>Darin werden unterschiedliche Handlungsfelder für eine innovations- und gestaltungsorientierte Arbeitsforschung definiert. Das 9. Handlungsfeld lautet: „Zukunft der Arbeit durch Nachhaltigkeit sichern – ökonomisch, ökologisch, sozial“. Pilotprojekte sollen zur näheren Konturierung der Handlungsfelder / Querschnittsthemen beitragen, die zukünftige Ausschreibungen von Förderschwerpunkten / Fördermaßnahmen orientieren sollen. </a:t>
            </a:r>
          </a:p>
          <a:p>
            <a:pPr algn="l" eaLnBrk="1" hangingPunct="1"/>
            <a:r>
              <a:rPr lang="de-DE" sz="1100" b="1" dirty="0">
                <a:solidFill>
                  <a:srgbClr val="0070C0"/>
                </a:solidFill>
              </a:rPr>
              <a:t>Ausgangspunkt und Priorität:</a:t>
            </a:r>
            <a:r>
              <a:rPr lang="de-DE" sz="1100" dirty="0">
                <a:solidFill>
                  <a:srgbClr val="0070C0"/>
                </a:solidFill>
              </a:rPr>
              <a:t>  Ausgangspunkt lag darauf, von unternehmensbezogenen Handlungsbedarfen im Feld ,Arbeit und Nachhaltigkeit‘ auszugehen und hierfür in enger Kooperation mit Unternehmen praxisorientierte Lösungen zu entwickeln. </a:t>
            </a:r>
          </a:p>
          <a:p>
            <a:pPr algn="l" eaLnBrk="1" hangingPunct="1"/>
            <a:r>
              <a:rPr lang="de-DE" sz="1100" b="1" dirty="0">
                <a:solidFill>
                  <a:srgbClr val="0070C0"/>
                </a:solidFill>
              </a:rPr>
              <a:t>Fokus:</a:t>
            </a:r>
            <a:r>
              <a:rPr lang="de-DE" sz="1100" dirty="0">
                <a:solidFill>
                  <a:srgbClr val="0070C0"/>
                </a:solidFill>
              </a:rPr>
              <a:t>   Um praxisorientierte Lösungen in und mit Unternehmenspartnern zu entwickeln, lag der Fokus auf gestaltungs-/anwendungsorientierter Forschung und Entwicklung im Feld ,Arbeit und Ökologie‘, da es hierzu noch vergleichsweise wenig anwendungsorientierte Forschung und innovative Praxisansätze für Unternehmen gab. Unternehmenspartner: nicht nur arbeitsökologische Vorreiterunternehmen, sondern auch UN, die unter hohen Markt- und Wettbewerbsanforderungen um Unternehmenssicherung bestrebt sind. Dort gestaltet sich Suche nach bzw. Entwicklung von AÖ-Innovationspotenzialen ungleich schwieriger als in Vorreiterunternehmen.</a:t>
            </a:r>
          </a:p>
          <a:p>
            <a:pPr algn="l" eaLnBrk="1" hangingPunct="1"/>
            <a:r>
              <a:rPr lang="de-DE" sz="1100" b="1" dirty="0">
                <a:solidFill>
                  <a:srgbClr val="0070C0"/>
                </a:solidFill>
              </a:rPr>
              <a:t>Explorativ-experimentelles Vorgehen:</a:t>
            </a:r>
            <a:r>
              <a:rPr lang="de-DE" sz="1100" dirty="0">
                <a:solidFill>
                  <a:srgbClr val="0070C0"/>
                </a:solidFill>
              </a:rPr>
              <a:t> ,Arbeit und Ökologie‘ ist in Unternehmen kein etabliertes Handlungsfeld: Unterschiedliche Motivlagen / Interessen, sich damit auseinanderzusetzen, häufig tastende oder experimentelle Suchbewegungen hierzu; galt auch für </a:t>
            </a:r>
            <a:r>
              <a:rPr lang="de-DE" sz="1100" dirty="0" err="1">
                <a:solidFill>
                  <a:srgbClr val="0070C0"/>
                </a:solidFill>
              </a:rPr>
              <a:t>NaGut</a:t>
            </a:r>
            <a:r>
              <a:rPr lang="de-DE" sz="1100" dirty="0">
                <a:solidFill>
                  <a:srgbClr val="0070C0"/>
                </a:solidFill>
              </a:rPr>
              <a:t>-Projekt und Unternehmenspartner. Explorativ-experimentelles Vorgehen eingebettet in transdisziplinäre Orientierung: Praxislösungen werden in enger Kooperation zwischen Unternehmenspartnern, Arbeits- und Umweltwissenschaften entwickelt und erprobt. Basis: Wechselseitige Lern- und Verständigungsprozesse.</a:t>
            </a:r>
            <a:endParaRPr lang="de-DE" sz="1100" b="1" dirty="0"/>
          </a:p>
          <a:p>
            <a:pPr algn="l" eaLnBrk="1" hangingPunct="1"/>
            <a:r>
              <a:rPr lang="de-DE" sz="1100" b="1" dirty="0"/>
              <a:t>Verknüpfung unterschiedlicher Handlungsebenen: </a:t>
            </a:r>
            <a:r>
              <a:rPr lang="de-DE" sz="1100" dirty="0"/>
              <a:t>Betrieb / Unternehmen – Unternehmenskooperation / Ausschnitt aus Wertschöpfungskette – regionale Netzwerkebene. Arbeitsökologische Prozess- und Produktinnovation angezielt. </a:t>
            </a:r>
          </a:p>
          <a:p>
            <a:pPr algn="l"/>
            <a:endParaRPr lang="de-DE" sz="1100" b="1" dirty="0">
              <a:latin typeface="+mj-lt"/>
            </a:endParaRPr>
          </a:p>
          <a:p>
            <a:pPr algn="l"/>
            <a:endParaRPr lang="de-DE" sz="1100" dirty="0">
              <a:latin typeface="+mj-lt"/>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5</a:t>
            </a:fld>
            <a:endParaRPr lang="de-DE"/>
          </a:p>
        </p:txBody>
      </p:sp>
    </p:spTree>
    <p:extLst>
      <p:ext uri="{BB962C8B-B14F-4D97-AF65-F5344CB8AC3E}">
        <p14:creationId xmlns:p14="http://schemas.microsoft.com/office/powerpoint/2010/main" val="34323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000" b="1" dirty="0">
                <a:latin typeface="+mn-lt"/>
              </a:rPr>
              <a:t>TP1:</a:t>
            </a:r>
            <a:r>
              <a:rPr lang="de-DE" sz="1000" dirty="0">
                <a:latin typeface="+mn-lt"/>
              </a:rPr>
              <a:t> Projektleiter und Bauaufseher als Tandem-Teams: Einsatz von Tablets und Skype auf der Baustelle; E-Mobilität durch Anschaffung und Erprobung von E-Bikes. Regionalisierung von Projekten</a:t>
            </a:r>
          </a:p>
          <a:p>
            <a:endParaRPr lang="de-DE" sz="1000" dirty="0">
              <a:latin typeface="+mn-lt"/>
            </a:endParaRPr>
          </a:p>
          <a:p>
            <a:pPr indent="-97874" eaLnBrk="1" hangingPunct="1"/>
            <a:r>
              <a:rPr lang="de-DE" sz="1000" b="1" dirty="0">
                <a:latin typeface="+mn-lt"/>
              </a:rPr>
              <a:t>TP2: </a:t>
            </a:r>
            <a:r>
              <a:rPr lang="de-DE" sz="1000" dirty="0">
                <a:latin typeface="+mn-lt"/>
              </a:rPr>
              <a:t>Identifizierung arbeitsökologischer Erfolgsfaktoren im Bereich der Abwasserableitung / Leitwarten: Ausgangspunkt war hohe Bedeutung des Erfahrungswissens von MA für Energieoptimierung, das bisher bei technikorientierter Innovationsorientierung zu wenig berücksichtigt wurde. Exemplarische identifizierte arbeitsökologische Erfolgsfaktoren: → </a:t>
            </a:r>
            <a:r>
              <a:rPr lang="de-DE" sz="1000" b="1" dirty="0">
                <a:solidFill>
                  <a:schemeClr val="accent2"/>
                </a:solidFill>
                <a:latin typeface="+mn-lt"/>
              </a:rPr>
              <a:t>Fokussierte Erfolgsfaktoren im Transferprojekt (in Fettschrift)</a:t>
            </a:r>
          </a:p>
          <a:p>
            <a:pPr marL="340980" indent="-340980" eaLnBrk="1" hangingPunct="1">
              <a:buClr>
                <a:srgbClr val="C00000"/>
              </a:buClr>
              <a:buFont typeface="+mj-lt"/>
              <a:buAutoNum type="arabicPeriod"/>
            </a:pPr>
            <a:r>
              <a:rPr lang="de-DE" sz="1000" dirty="0">
                <a:latin typeface="+mn-lt"/>
              </a:rPr>
              <a:t>Strategische Initiative und Unterstützung der Geschäftsführung</a:t>
            </a:r>
          </a:p>
          <a:p>
            <a:pPr marL="340980" indent="-340980" eaLnBrk="1" hangingPunct="1">
              <a:buClr>
                <a:srgbClr val="C00000"/>
              </a:buClr>
              <a:buFont typeface="+mj-lt"/>
              <a:buAutoNum type="arabicPeriod"/>
            </a:pPr>
            <a:r>
              <a:rPr lang="de-DE" sz="1000" b="1" dirty="0">
                <a:latin typeface="+mn-lt"/>
              </a:rPr>
              <a:t>Entwicklung und Umsetzung des Innovationskonzepts als Führungsaufgabe</a:t>
            </a:r>
          </a:p>
          <a:p>
            <a:pPr marL="340980" indent="-340980" eaLnBrk="1" hangingPunct="1">
              <a:buClr>
                <a:srgbClr val="C00000"/>
              </a:buClr>
              <a:buFont typeface="+mj-lt"/>
              <a:buAutoNum type="arabicPeriod"/>
            </a:pPr>
            <a:r>
              <a:rPr lang="de-DE" sz="1000" b="1" dirty="0">
                <a:latin typeface="+mn-lt"/>
              </a:rPr>
              <a:t>Systematisierung des methodischen Vorgehens </a:t>
            </a:r>
          </a:p>
          <a:p>
            <a:pPr marL="340980" indent="-340980" eaLnBrk="1" hangingPunct="1">
              <a:buClr>
                <a:srgbClr val="C00000"/>
              </a:buClr>
              <a:buFont typeface="+mj-lt"/>
              <a:buAutoNum type="arabicPeriod"/>
            </a:pPr>
            <a:r>
              <a:rPr lang="de-DE" sz="1000" b="1" dirty="0">
                <a:latin typeface="+mn-lt"/>
              </a:rPr>
              <a:t>Schaffung und Bereitstellung von (Personal-)Ressourcen</a:t>
            </a:r>
          </a:p>
          <a:p>
            <a:pPr marL="340980" indent="-340980" eaLnBrk="1" hangingPunct="1">
              <a:buClr>
                <a:srgbClr val="C00000"/>
              </a:buClr>
              <a:buFont typeface="+mj-lt"/>
              <a:buAutoNum type="arabicPeriod"/>
            </a:pPr>
            <a:r>
              <a:rPr lang="de-DE" sz="1000" b="1" dirty="0">
                <a:latin typeface="+mn-lt"/>
              </a:rPr>
              <a:t>Realistische Zielsetzungen bzw. Zielvereinbarungen</a:t>
            </a:r>
          </a:p>
          <a:p>
            <a:pPr marL="340980" indent="-340980" eaLnBrk="1" hangingPunct="1">
              <a:buClr>
                <a:srgbClr val="C00000"/>
              </a:buClr>
              <a:buFont typeface="+mj-lt"/>
              <a:buAutoNum type="arabicPeriod"/>
            </a:pPr>
            <a:r>
              <a:rPr lang="de-DE" sz="1000" dirty="0">
                <a:latin typeface="+mn-lt"/>
              </a:rPr>
              <a:t>Qualifizierung von Fach- und Führungskräften / Beschäftigten</a:t>
            </a:r>
          </a:p>
          <a:p>
            <a:pPr marL="340980" indent="-340980" eaLnBrk="1" hangingPunct="1">
              <a:buClr>
                <a:srgbClr val="C00000"/>
              </a:buClr>
              <a:buFont typeface="+mj-lt"/>
              <a:buAutoNum type="arabicPeriod"/>
            </a:pPr>
            <a:r>
              <a:rPr lang="de-DE" sz="1000" dirty="0" err="1">
                <a:latin typeface="+mn-lt"/>
              </a:rPr>
              <a:t>Multiplikatoren_innen</a:t>
            </a:r>
            <a:r>
              <a:rPr lang="de-DE" sz="1000" dirty="0">
                <a:latin typeface="+mn-lt"/>
              </a:rPr>
              <a:t> zur Wissensweitergabe vorsehen und qualifizieren</a:t>
            </a:r>
          </a:p>
          <a:p>
            <a:pPr marL="340980" indent="-340980" eaLnBrk="1" hangingPunct="1">
              <a:buClr>
                <a:srgbClr val="C00000"/>
              </a:buClr>
              <a:buFont typeface="+mj-lt"/>
              <a:buAutoNum type="arabicPeriod"/>
            </a:pPr>
            <a:r>
              <a:rPr lang="de-DE" sz="1000" b="1" dirty="0">
                <a:latin typeface="+mn-lt"/>
              </a:rPr>
              <a:t>Integration des Innovationsthemas in vorhandene Kommunikationsstrukturen </a:t>
            </a:r>
          </a:p>
          <a:p>
            <a:pPr marL="340980" indent="-340980" eaLnBrk="1" hangingPunct="1">
              <a:buClr>
                <a:srgbClr val="C00000"/>
              </a:buClr>
              <a:buFont typeface="+mj-lt"/>
              <a:buAutoNum type="arabicPeriod"/>
            </a:pPr>
            <a:r>
              <a:rPr lang="de-DE" sz="1000" b="1" dirty="0">
                <a:latin typeface="+mn-lt"/>
              </a:rPr>
              <a:t>Einbindung und Beteiligung von Beschäftigten</a:t>
            </a:r>
          </a:p>
          <a:p>
            <a:pPr marL="340980" indent="-340980" eaLnBrk="1" hangingPunct="1">
              <a:buClr>
                <a:srgbClr val="C00000"/>
              </a:buClr>
              <a:buFont typeface="+mj-lt"/>
              <a:buAutoNum type="arabicPeriod"/>
            </a:pPr>
            <a:r>
              <a:rPr lang="de-DE" sz="1000" b="1" dirty="0">
                <a:latin typeface="+mn-lt"/>
              </a:rPr>
              <a:t>Arbeitszufriedenheit der Mitarbeitenden erhalten und fördern</a:t>
            </a:r>
            <a:endParaRPr lang="de-DE" sz="1000" b="1" dirty="0">
              <a:solidFill>
                <a:srgbClr val="FF0000"/>
              </a:solidFill>
              <a:latin typeface="+mn-lt"/>
            </a:endParaRPr>
          </a:p>
          <a:p>
            <a:pPr marL="340980" indent="-340980" eaLnBrk="1" hangingPunct="1">
              <a:buClr>
                <a:srgbClr val="C00000"/>
              </a:buClr>
              <a:buFont typeface="+mj-lt"/>
              <a:buAutoNum type="arabicPeriod"/>
            </a:pPr>
            <a:r>
              <a:rPr lang="de-DE" sz="1000" dirty="0">
                <a:latin typeface="+mn-lt"/>
              </a:rPr>
              <a:t>Systematische Berücksichtigung unterschiedlicher Innovationsphasen bei der Entwicklung und Umsetzung von Innovationskonzepten.</a:t>
            </a:r>
          </a:p>
          <a:p>
            <a:pPr eaLnBrk="1" hangingPunct="1">
              <a:buClr>
                <a:srgbClr val="C00000"/>
              </a:buClr>
            </a:pPr>
            <a:endParaRPr lang="de-DE" sz="1000" dirty="0">
              <a:latin typeface="+mn-lt"/>
            </a:endParaRPr>
          </a:p>
          <a:p>
            <a:pPr eaLnBrk="1" hangingPunct="1">
              <a:buClr>
                <a:srgbClr val="C00000"/>
              </a:buClr>
            </a:pPr>
            <a:r>
              <a:rPr lang="de-DE" sz="1000" b="1" dirty="0">
                <a:latin typeface="+mn-lt"/>
              </a:rPr>
              <a:t>Anwendung der Erfolgsfaktoren auf betriebliches Transferprojekt</a:t>
            </a:r>
            <a:r>
              <a:rPr lang="de-DE" sz="1000" dirty="0">
                <a:latin typeface="+mn-lt"/>
              </a:rPr>
              <a:t>: Reduzierung des Störungsaufkommens in der Leitwarte: a) Abbau psycho-kognitiver Arbeitsbelastungen in der leitwarte; Abschätzung und möglichst Reduzierung des Energieverbrauchs bei Servern für die </a:t>
            </a:r>
            <a:r>
              <a:rPr lang="de-DE" sz="1000" dirty="0" err="1">
                <a:latin typeface="+mn-lt"/>
              </a:rPr>
              <a:t>Leitwartensteuerung</a:t>
            </a:r>
            <a:endParaRPr lang="de-DE" sz="1000" dirty="0">
              <a:latin typeface="+mn-lt"/>
            </a:endParaRPr>
          </a:p>
          <a:p>
            <a:r>
              <a:rPr lang="de-DE" sz="1000" dirty="0">
                <a:latin typeface="+mn-lt"/>
              </a:rPr>
              <a:t>  </a:t>
            </a:r>
          </a:p>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6</a:t>
            </a:fld>
            <a:endParaRPr lang="de-DE"/>
          </a:p>
        </p:txBody>
      </p:sp>
    </p:spTree>
    <p:extLst>
      <p:ext uri="{BB962C8B-B14F-4D97-AF65-F5344CB8AC3E}">
        <p14:creationId xmlns:p14="http://schemas.microsoft.com/office/powerpoint/2010/main" val="2936049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Hier kurz die Teilprojekte und ihre Kernergebnisse skizzieren, Vertiefung fallweise bei Ergebnisdarstellung und in Diskussion </a:t>
            </a:r>
          </a:p>
        </p:txBody>
      </p:sp>
      <p:sp>
        <p:nvSpPr>
          <p:cNvPr id="4" name="Foliennummernplatzhalter 3"/>
          <p:cNvSpPr>
            <a:spLocks noGrp="1"/>
          </p:cNvSpPr>
          <p:nvPr>
            <p:ph type="sldNum" sz="quarter" idx="10"/>
          </p:nvPr>
        </p:nvSpPr>
        <p:spPr/>
        <p:txBody>
          <a:bodyPr/>
          <a:lstStyle/>
          <a:p>
            <a:fld id="{0E4C122F-63D5-184E-9091-DAA809B78242}" type="slidenum">
              <a:rPr lang="de-DE" smtClean="0"/>
              <a:pPr/>
              <a:t>7</a:t>
            </a:fld>
            <a:endParaRPr lang="de-DE"/>
          </a:p>
        </p:txBody>
      </p:sp>
    </p:spTree>
    <p:extLst>
      <p:ext uri="{BB962C8B-B14F-4D97-AF65-F5344CB8AC3E}">
        <p14:creationId xmlns:p14="http://schemas.microsoft.com/office/powerpoint/2010/main" val="1195550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09279">
              <a:defRPr/>
            </a:pPr>
            <a:r>
              <a:rPr lang="de-DE" b="1" dirty="0">
                <a:latin typeface="Calibri" panose="020F0502020204030204" pitchFamily="34" charset="0"/>
              </a:rPr>
              <a:t>Erweitertes Verständnis von Innovation </a:t>
            </a:r>
            <a:r>
              <a:rPr lang="de-DE" dirty="0">
                <a:latin typeface="Calibri" panose="020F0502020204030204" pitchFamily="34" charset="0"/>
              </a:rPr>
              <a:t>als „Erschließen neuer Handlungsräume“ (Nowotny 2005; 116) </a:t>
            </a:r>
          </a:p>
          <a:p>
            <a:pPr algn="l" eaLnBrk="1" hangingPunct="1"/>
            <a:r>
              <a:rPr lang="de-DE" dirty="0">
                <a:latin typeface="Calibri" panose="020F0502020204030204" pitchFamily="34" charset="0"/>
              </a:rPr>
              <a:t>+ konstruktiver Umgang mit Konflikten zwischen guter Arbeit und Umweltinnovation</a:t>
            </a:r>
          </a:p>
          <a:p>
            <a:pPr algn="l" eaLnBrk="1" hangingPunct="1"/>
            <a:r>
              <a:rPr lang="de-DE" dirty="0">
                <a:latin typeface="Calibri" panose="020F0502020204030204" pitchFamily="34" charset="0"/>
              </a:rPr>
              <a:t>+ Beteiligung und Kompetenzentwicklung</a:t>
            </a:r>
            <a:endParaRPr lang="de-DE" dirty="0">
              <a:solidFill>
                <a:srgbClr val="00B050"/>
              </a:solidFill>
              <a:latin typeface="Calibri" panose="020F0502020204030204" pitchFamily="34" charset="0"/>
            </a:endParaRPr>
          </a:p>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8</a:t>
            </a:fld>
            <a:endParaRPr lang="de-DE"/>
          </a:p>
        </p:txBody>
      </p:sp>
    </p:spTree>
    <p:extLst>
      <p:ext uri="{BB962C8B-B14F-4D97-AF65-F5344CB8AC3E}">
        <p14:creationId xmlns:p14="http://schemas.microsoft.com/office/powerpoint/2010/main" val="3475408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Integratives Innovationsverständnis: </a:t>
            </a:r>
            <a:br>
              <a:rPr lang="de-DE" sz="1000" b="1" dirty="0">
                <a:latin typeface="Calibri" panose="020F0502020204030204" pitchFamily="34" charset="0"/>
              </a:rPr>
            </a:br>
            <a:r>
              <a:rPr lang="de-DE" sz="1000" b="1" dirty="0">
                <a:latin typeface="Calibri" panose="020F0502020204030204" pitchFamily="34" charset="0"/>
              </a:rPr>
              <a:t>a) Ökologische Ressourcen: </a:t>
            </a:r>
            <a:r>
              <a:rPr lang="de-DE" sz="1000" dirty="0">
                <a:latin typeface="Calibri" panose="020F0502020204030204" pitchFamily="34" charset="0"/>
              </a:rPr>
              <a:t>Regeneration / Erhalt erneuerbarer und nicht erneuerbarer natürlicher Ressourcen, wie Wasser, Boden, Fauna und Flora.</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b) Arbeitsbezogene Ressourcen: </a:t>
            </a:r>
            <a:r>
              <a:rPr lang="de-DE" sz="1000" dirty="0">
                <a:latin typeface="Calibri" panose="020F0502020204030204" pitchFamily="34" charset="0"/>
              </a:rPr>
              <a:t>Individuelle Ressourcen, die an Arbeitsvermögen von Personen gebunden sind (Gesundheit, EW / </a:t>
            </a:r>
            <a:r>
              <a:rPr lang="de-DE" sz="1000" dirty="0" err="1">
                <a:latin typeface="Calibri" panose="020F0502020204030204" pitchFamily="34" charset="0"/>
              </a:rPr>
              <a:t>Qn</a:t>
            </a:r>
            <a:r>
              <a:rPr lang="de-DE" sz="1000" dirty="0">
                <a:latin typeface="Calibri" panose="020F0502020204030204" pitchFamily="34" charset="0"/>
              </a:rPr>
              <a:t>); soziale Ressourcen, die in der Arbeit durch Interaktion und Kooperation hervorgebracht werden (z.B. Gegenseitigkeit, Vertrauen, soziale Unterstützung); organisatorische R. (z.B. </a:t>
            </a:r>
            <a:r>
              <a:rPr lang="de-DE" sz="1000" dirty="0" err="1">
                <a:latin typeface="Calibri" panose="020F0502020204030204" pitchFamily="34" charset="0"/>
              </a:rPr>
              <a:t>P.verfahren</a:t>
            </a:r>
            <a:r>
              <a:rPr lang="de-DE" sz="1000" dirty="0">
                <a:latin typeface="Calibri" panose="020F0502020204030204" pitchFamily="34" charset="0"/>
              </a:rPr>
              <a:t>); institutionelle R., wie Schutzrechte bei der Arbeit / </a:t>
            </a:r>
            <a:r>
              <a:rPr lang="de-DE" sz="1000" dirty="0" err="1">
                <a:latin typeface="Calibri" panose="020F0502020204030204" pitchFamily="34" charset="0"/>
              </a:rPr>
              <a:t>Mitbest</a:t>
            </a:r>
            <a:r>
              <a:rPr lang="de-DE" sz="1000" dirty="0">
                <a:latin typeface="Calibri" panose="020F0502020204030204" pitchFamily="34" charset="0"/>
              </a:rPr>
              <a:t>.</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Potenzialität: </a:t>
            </a:r>
            <a:r>
              <a:rPr lang="de-DE" sz="1000" dirty="0">
                <a:latin typeface="Calibri" panose="020F0502020204030204" pitchFamily="34" charset="0"/>
              </a:rPr>
              <a:t>Eröffnung und Sicherung von Gestaltungsräumen für zukünftige Generationen</a:t>
            </a:r>
          </a:p>
          <a:p>
            <a:pPr algn="l" eaLnBrk="1" hangingPunct="1"/>
            <a:r>
              <a:rPr lang="de-DE" sz="1000" dirty="0">
                <a:latin typeface="Calibri" panose="020F0502020204030204" pitchFamily="34" charset="0"/>
              </a:rPr>
              <a:t>Achtsamkeit: inkludiert Entwicklung von Verfahren zum frühzeitigen Erkennen von unerwarteten Folgen von Innovationen und Verfahren zur produktiven Konfliktbearbeitung </a:t>
            </a:r>
          </a:p>
          <a:p>
            <a:pPr algn="l" eaLnBrk="1" hangingPunct="1"/>
            <a:r>
              <a:rPr lang="de-DE" sz="1000" b="1" dirty="0">
                <a:latin typeface="Calibri" panose="020F0502020204030204" pitchFamily="34" charset="0"/>
              </a:rPr>
              <a:t>Unterschiedliche Innovationsebenen</a:t>
            </a:r>
            <a:r>
              <a:rPr lang="de-DE" sz="1000" dirty="0">
                <a:latin typeface="Calibri" panose="020F0502020204030204" pitchFamily="34" charset="0"/>
              </a:rPr>
              <a:t>: Betrieb / Unternehmen – Wertschöpfungsketten – regional / global</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Brückenkonzept zu nachhaltigen Arbeitssystemen</a:t>
            </a:r>
            <a:r>
              <a:rPr lang="de-DE" sz="1000" dirty="0">
                <a:latin typeface="Calibri" panose="020F0502020204030204" pitchFamily="34" charset="0"/>
              </a:rPr>
              <a:t>: SWS = </a:t>
            </a:r>
            <a:r>
              <a:rPr lang="de-DE" sz="1000" dirty="0" err="1">
                <a:latin typeface="Calibri" panose="020F0502020204030204" pitchFamily="34" charset="0"/>
              </a:rPr>
              <a:t>df</a:t>
            </a:r>
            <a:r>
              <a:rPr lang="de-DE" sz="1000" dirty="0">
                <a:latin typeface="Calibri" panose="020F0502020204030204" pitchFamily="34" charset="0"/>
              </a:rPr>
              <a:t>. Nachhaltigkeit bedeutet, dass „</a:t>
            </a:r>
            <a:r>
              <a:rPr lang="de-DE" sz="1000" dirty="0" err="1">
                <a:latin typeface="Calibri" panose="020F0502020204030204" pitchFamily="34" charset="0"/>
              </a:rPr>
              <a:t>the</a:t>
            </a:r>
            <a:r>
              <a:rPr lang="de-DE" sz="1000" dirty="0">
                <a:latin typeface="Calibri" panose="020F0502020204030204" pitchFamily="34" charset="0"/>
              </a:rPr>
              <a:t> </a:t>
            </a:r>
            <a:r>
              <a:rPr lang="de-DE" sz="1000" dirty="0" err="1">
                <a:latin typeface="Calibri" panose="020F0502020204030204" pitchFamily="34" charset="0"/>
              </a:rPr>
              <a:t>existence</a:t>
            </a:r>
            <a:r>
              <a:rPr lang="de-DE" sz="1000" dirty="0">
                <a:latin typeface="Calibri" panose="020F0502020204030204" pitchFamily="34" charset="0"/>
              </a:rPr>
              <a:t> </a:t>
            </a:r>
            <a:r>
              <a:rPr lang="de-DE" sz="1000" dirty="0" err="1">
                <a:latin typeface="Calibri" panose="020F0502020204030204" pitchFamily="34" charset="0"/>
              </a:rPr>
              <a:t>of</a:t>
            </a:r>
            <a:r>
              <a:rPr lang="de-DE" sz="1000" dirty="0">
                <a:latin typeface="Calibri" panose="020F0502020204030204" pitchFamily="34" charset="0"/>
              </a:rPr>
              <a:t> a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a:t>
            </a:r>
            <a:r>
              <a:rPr lang="de-DE" sz="1000" dirty="0">
                <a:latin typeface="Calibri" panose="020F0502020204030204" pitchFamily="34" charset="0"/>
              </a:rPr>
              <a:t> </a:t>
            </a:r>
            <a:r>
              <a:rPr lang="de-DE" sz="1000" dirty="0" err="1">
                <a:latin typeface="Calibri" panose="020F0502020204030204" pitchFamily="34" charset="0"/>
              </a:rPr>
              <a:t>has</a:t>
            </a:r>
            <a:r>
              <a:rPr lang="de-DE" sz="1000" dirty="0">
                <a:latin typeface="Calibri" panose="020F0502020204030204" pitchFamily="34" charset="0"/>
              </a:rPr>
              <a:t> </a:t>
            </a:r>
            <a:r>
              <a:rPr lang="de-DE" sz="1000" dirty="0" err="1">
                <a:latin typeface="Calibri" panose="020F0502020204030204" pitchFamily="34" charset="0"/>
              </a:rPr>
              <a:t>created</a:t>
            </a:r>
            <a:r>
              <a:rPr lang="de-DE" sz="1000" dirty="0">
                <a:latin typeface="Calibri" panose="020F0502020204030204" pitchFamily="34" charset="0"/>
              </a:rPr>
              <a:t> a </a:t>
            </a:r>
            <a:r>
              <a:rPr lang="de-DE" sz="1000" dirty="0" err="1">
                <a:latin typeface="Calibri" panose="020F0502020204030204" pitchFamily="34" charset="0"/>
              </a:rPr>
              <a:t>platform</a:t>
            </a:r>
            <a:r>
              <a:rPr lang="de-DE" sz="1000" dirty="0">
                <a:latin typeface="Calibri" panose="020F0502020204030204" pitchFamily="34" charset="0"/>
              </a:rPr>
              <a:t> </a:t>
            </a:r>
            <a:r>
              <a:rPr lang="de-DE" sz="1000" dirty="0" err="1">
                <a:latin typeface="Calibri" panose="020F0502020204030204" pitchFamily="34" charset="0"/>
              </a:rPr>
              <a:t>for</a:t>
            </a:r>
            <a:r>
              <a:rPr lang="de-DE" sz="1000" dirty="0">
                <a:latin typeface="Calibri" panose="020F0502020204030204" pitchFamily="34" charset="0"/>
              </a:rPr>
              <a:t> </a:t>
            </a:r>
            <a:r>
              <a:rPr lang="de-DE" sz="1000" dirty="0" err="1">
                <a:latin typeface="Calibri" panose="020F0502020204030204" pitchFamily="34" charset="0"/>
              </a:rPr>
              <a:t>the</a:t>
            </a:r>
            <a:r>
              <a:rPr lang="de-DE" sz="1000" dirty="0">
                <a:latin typeface="Calibri" panose="020F0502020204030204" pitchFamily="34" charset="0"/>
              </a:rPr>
              <a:t> </a:t>
            </a:r>
            <a:r>
              <a:rPr lang="de-DE" sz="1000" dirty="0" err="1">
                <a:latin typeface="Calibri" panose="020F0502020204030204" pitchFamily="34" charset="0"/>
              </a:rPr>
              <a:t>future</a:t>
            </a:r>
            <a:r>
              <a:rPr lang="de-DE" sz="1000" dirty="0">
                <a:latin typeface="Calibri" panose="020F0502020204030204" pitchFamily="34" charset="0"/>
              </a:rPr>
              <a:t> </a:t>
            </a:r>
            <a:r>
              <a:rPr lang="de-DE" sz="1000" dirty="0" err="1">
                <a:latin typeface="Calibri" panose="020F0502020204030204" pitchFamily="34" charset="0"/>
              </a:rPr>
              <a:t>existence</a:t>
            </a:r>
            <a:r>
              <a:rPr lang="de-DE" sz="1000" dirty="0">
                <a:latin typeface="Calibri" panose="020F0502020204030204" pitchFamily="34" charset="0"/>
              </a:rPr>
              <a:t> </a:t>
            </a:r>
            <a:r>
              <a:rPr lang="de-DE" sz="1000" dirty="0" err="1">
                <a:latin typeface="Calibri" panose="020F0502020204030204" pitchFamily="34" charset="0"/>
              </a:rPr>
              <a:t>of</a:t>
            </a:r>
            <a:r>
              <a:rPr lang="de-DE" sz="1000" dirty="0">
                <a:latin typeface="Calibri" panose="020F0502020204030204" pitchFamily="34" charset="0"/>
              </a:rPr>
              <a:t> </a:t>
            </a:r>
            <a:r>
              <a:rPr lang="de-DE" sz="1000" dirty="0" err="1">
                <a:latin typeface="Calibri" panose="020F0502020204030204" pitchFamily="34" charset="0"/>
              </a:rPr>
              <a:t>new</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systems</a:t>
            </a:r>
            <a:r>
              <a:rPr lang="de-DE" sz="1000" dirty="0">
                <a:latin typeface="Calibri" panose="020F0502020204030204" pitchFamily="34" charset="0"/>
              </a:rPr>
              <a:t> and </a:t>
            </a:r>
            <a:r>
              <a:rPr lang="de-DE" sz="1000" dirty="0" err="1">
                <a:latin typeface="Calibri" panose="020F0502020204030204" pitchFamily="34" charset="0"/>
              </a:rPr>
              <a:t>processes</a:t>
            </a:r>
            <a:r>
              <a:rPr lang="de-DE" sz="1000" dirty="0">
                <a:latin typeface="Calibri" panose="020F0502020204030204" pitchFamily="34" charset="0"/>
              </a:rPr>
              <a:t>; </a:t>
            </a:r>
            <a:r>
              <a:rPr lang="de-DE" sz="1000" dirty="0" err="1">
                <a:latin typeface="Calibri" panose="020F0502020204030204" pitchFamily="34" charset="0"/>
              </a:rPr>
              <a:t>its</a:t>
            </a:r>
            <a:r>
              <a:rPr lang="de-DE" sz="1000" dirty="0">
                <a:latin typeface="Calibri" panose="020F0502020204030204" pitchFamily="34" charset="0"/>
              </a:rPr>
              <a:t> </a:t>
            </a:r>
            <a:r>
              <a:rPr lang="de-DE" sz="1000" dirty="0" err="1">
                <a:latin typeface="Calibri" panose="020F0502020204030204" pitchFamily="34" charset="0"/>
              </a:rPr>
              <a:t>heritage</a:t>
            </a:r>
            <a:r>
              <a:rPr lang="de-DE" sz="1000" dirty="0">
                <a:latin typeface="Calibri" panose="020F0502020204030204" pitchFamily="34" charset="0"/>
              </a:rPr>
              <a:t> </a:t>
            </a:r>
            <a:r>
              <a:rPr lang="de-DE" sz="1000" dirty="0" err="1">
                <a:latin typeface="Calibri" panose="020F0502020204030204" pitchFamily="34" charset="0"/>
              </a:rPr>
              <a:t>is</a:t>
            </a:r>
            <a:r>
              <a:rPr lang="de-DE" sz="1000" dirty="0">
                <a:latin typeface="Calibri" panose="020F0502020204030204" pitchFamily="34" charset="0"/>
              </a:rPr>
              <a:t> </a:t>
            </a:r>
            <a:r>
              <a:rPr lang="de-DE" sz="1000" dirty="0" err="1">
                <a:latin typeface="Calibri" panose="020F0502020204030204" pitchFamily="34" charset="0"/>
              </a:rPr>
              <a:t>resource</a:t>
            </a:r>
            <a:r>
              <a:rPr lang="de-DE" sz="1000" dirty="0">
                <a:latin typeface="Calibri" panose="020F0502020204030204" pitchFamily="34" charset="0"/>
              </a:rPr>
              <a:t>-regenerative </a:t>
            </a:r>
            <a:r>
              <a:rPr lang="de-DE" sz="1000" dirty="0" err="1">
                <a:latin typeface="Calibri" panose="020F0502020204030204" pitchFamily="34" charset="0"/>
              </a:rPr>
              <a:t>rather</a:t>
            </a:r>
            <a:r>
              <a:rPr lang="de-DE" sz="1000" dirty="0">
                <a:latin typeface="Calibri" panose="020F0502020204030204" pitchFamily="34" charset="0"/>
              </a:rPr>
              <a:t> </a:t>
            </a:r>
            <a:r>
              <a:rPr lang="de-DE" sz="1000" dirty="0" err="1">
                <a:latin typeface="Calibri" panose="020F0502020204030204" pitchFamily="34" charset="0"/>
              </a:rPr>
              <a:t>than</a:t>
            </a:r>
            <a:r>
              <a:rPr lang="de-DE" sz="1000" dirty="0">
                <a:latin typeface="Calibri" panose="020F0502020204030204" pitchFamily="34" charset="0"/>
              </a:rPr>
              <a:t> </a:t>
            </a:r>
            <a:r>
              <a:rPr lang="de-DE" sz="1000" dirty="0" err="1">
                <a:latin typeface="Calibri" panose="020F0502020204030204" pitchFamily="34" charset="0"/>
              </a:rPr>
              <a:t>resource-consuming</a:t>
            </a:r>
            <a:r>
              <a:rPr lang="de-DE" sz="1000" dirty="0">
                <a:latin typeface="Calibri" panose="020F0502020204030204" pitchFamily="34" charset="0"/>
              </a:rPr>
              <a:t> </a:t>
            </a:r>
            <a:r>
              <a:rPr lang="de-DE" sz="1000" dirty="0" err="1">
                <a:latin typeface="Calibri" panose="020F0502020204030204" pitchFamily="34" charset="0"/>
              </a:rPr>
              <a:t>for</a:t>
            </a:r>
            <a:r>
              <a:rPr lang="de-DE" sz="1000" dirty="0">
                <a:latin typeface="Calibri" panose="020F0502020204030204" pitchFamily="34" charset="0"/>
              </a:rPr>
              <a:t> </a:t>
            </a:r>
            <a:r>
              <a:rPr lang="de-DE" sz="1000" dirty="0" err="1">
                <a:latin typeface="Calibri" panose="020F0502020204030204" pitchFamily="34" charset="0"/>
              </a:rPr>
              <a:t>future</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processes</a:t>
            </a:r>
            <a:r>
              <a:rPr lang="de-DE" sz="1000" dirty="0">
                <a:latin typeface="Calibri" panose="020F0502020204030204" pitchFamily="34" charset="0"/>
              </a:rPr>
              <a:t>“ (</a:t>
            </a:r>
            <a:r>
              <a:rPr lang="de-DE" sz="1000" dirty="0" err="1">
                <a:latin typeface="Calibri" panose="020F0502020204030204" pitchFamily="34" charset="0"/>
              </a:rPr>
              <a:t>Dochety</a:t>
            </a:r>
            <a:r>
              <a:rPr lang="de-DE" sz="1000" dirty="0">
                <a:latin typeface="Calibri" panose="020F0502020204030204" pitchFamily="34" charset="0"/>
              </a:rPr>
              <a:t> et al. 2009: 5). 4 Kernprinzipien von SWS: 1) SWS zielen darauf ab, Ressourcen, die sie nutzen, möglichst zu regenerieren 2) Entwicklung / Regeneration einer bestimmten Art von Ressourcen soll nicht zu Lasten anderer Arten von Ressourcen gehen; 3) SWS sind in der Lage, Ressourcen versch. Art zu regenerieren und die legitimen Interessen / Bedürfnisse von Akteuren zu berücksichtigen; 4) SWS sichern ihre Existenzgrundlage nicht, indem sie externe Ressourcen (z.B. natürliche Ressourcen) ausbeuten (</a:t>
            </a:r>
            <a:r>
              <a:rPr lang="de-DE" sz="1000" dirty="0" err="1">
                <a:latin typeface="Calibri" panose="020F0502020204030204" pitchFamily="34" charset="0"/>
              </a:rPr>
              <a:t>Docherty</a:t>
            </a:r>
            <a:r>
              <a:rPr lang="de-DE" sz="1000" dirty="0">
                <a:latin typeface="Calibri" panose="020F0502020204030204" pitchFamily="34" charset="0"/>
              </a:rPr>
              <a:t> et al., 2009: 5 f.)</a:t>
            </a:r>
          </a:p>
          <a:p>
            <a:pPr algn="l" eaLnBrk="1" hangingPunct="1"/>
            <a:r>
              <a:rPr lang="de-DE" sz="1000" b="1" dirty="0">
                <a:latin typeface="Calibri" panose="020F0502020204030204" pitchFamily="34" charset="0"/>
              </a:rPr>
              <a:t>Fokus des Konzepts arbeitsökologischer Innovation</a:t>
            </a:r>
            <a:r>
              <a:rPr lang="de-DE" sz="1000" dirty="0">
                <a:latin typeface="Calibri" panose="020F0502020204030204" pitchFamily="34" charset="0"/>
              </a:rPr>
              <a:t>: sozial-ökologische Konnex nachhaltiger Arbeit</a:t>
            </a:r>
          </a:p>
          <a:p>
            <a:pPr algn="l" eaLnBrk="1" hangingPunct="1"/>
            <a:r>
              <a:rPr lang="de-DE" sz="1000" b="1" dirty="0">
                <a:latin typeface="Calibri" panose="020F0502020204030204" pitchFamily="34" charset="0"/>
              </a:rPr>
              <a:t>Menschengerechte Arbeit</a:t>
            </a:r>
            <a:r>
              <a:rPr lang="de-DE" sz="1000" dirty="0">
                <a:latin typeface="Calibri" panose="020F0502020204030204" pitchFamily="34" charset="0"/>
              </a:rPr>
              <a:t>: ,</a:t>
            </a:r>
            <a:r>
              <a:rPr lang="de-DE" sz="1000" b="1" i="1" dirty="0">
                <a:latin typeface="Calibri" panose="020F0502020204030204" pitchFamily="34" charset="0"/>
              </a:rPr>
              <a:t>Schutzmantelkriterien</a:t>
            </a:r>
            <a:r>
              <a:rPr lang="de-DE" sz="1000" dirty="0">
                <a:latin typeface="Calibri" panose="020F0502020204030204" pitchFamily="34" charset="0"/>
              </a:rPr>
              <a:t>‘ guter Arbeit als humane Gestaltungskriterien existenzsichernder Arbeits- und Beschäftigungsverhältnisse </a:t>
            </a:r>
            <a:r>
              <a:rPr lang="de-DE" sz="1000" dirty="0" err="1">
                <a:latin typeface="Calibri" panose="020F0502020204030204" pitchFamily="34" charset="0"/>
              </a:rPr>
              <a:t>iSv</a:t>
            </a:r>
            <a:r>
              <a:rPr lang="de-DE" sz="1000" dirty="0">
                <a:latin typeface="Calibri" panose="020F0502020204030204" pitchFamily="34" charset="0"/>
              </a:rPr>
              <a:t>. </a:t>
            </a:r>
            <a:r>
              <a:rPr lang="de-DE" sz="1000" dirty="0" err="1">
                <a:latin typeface="Calibri" panose="020F0502020204030204" pitchFamily="34" charset="0"/>
              </a:rPr>
              <a:t>Decent</a:t>
            </a:r>
            <a:r>
              <a:rPr lang="de-DE" sz="1000" dirty="0">
                <a:latin typeface="Calibri" panose="020F0502020204030204" pitchFamily="34" charset="0"/>
              </a:rPr>
              <a:t> Work (ILO) in globaler Perspektive : Schaffung produktiver und existenzsichernder Arbeit; Einhaltung von Normen und Rechten bei der Arbeit (ILO-Kernarbeitsnormen als Mindeststandards, wie Verbot von Kinder- und Zwangsarbeit, Recht auf Vereinigungsfreiheit der AN, Mitsprache- und Beteiligungsrechte); Sozialschutz von AN, d.h. soziale Absicherung gegenüber Risiken der Erwerbsarbeit und Arbeits- und Gesundheitsschutz als Basis produktiver Arbeit; </a:t>
            </a:r>
            <a:r>
              <a:rPr lang="de-DE" sz="1000" dirty="0" err="1">
                <a:latin typeface="Calibri" panose="020F0502020204030204" pitchFamily="34" charset="0"/>
              </a:rPr>
              <a:t>Governance</a:t>
            </a:r>
            <a:r>
              <a:rPr lang="de-DE" sz="1000" dirty="0">
                <a:latin typeface="Calibri" panose="020F0502020204030204" pitchFamily="34" charset="0"/>
              </a:rPr>
              <a:t> und sozialer Dialog inklusive Mitbestimmungs- und Beteiligungsrechte von AN auf tariflicher und unternehmensbezogener Ebene.</a:t>
            </a:r>
            <a:br>
              <a:rPr lang="de-DE" sz="1000" dirty="0">
                <a:latin typeface="Calibri" panose="020F0502020204030204" pitchFamily="34" charset="0"/>
              </a:rPr>
            </a:br>
            <a:r>
              <a:rPr lang="de-DE" sz="1000" b="1" i="1" dirty="0">
                <a:latin typeface="Calibri" panose="020F0502020204030204" pitchFamily="34" charset="0"/>
              </a:rPr>
              <a:t>Kriterien der menschengerechten Aufgabengestaltung</a:t>
            </a:r>
            <a:r>
              <a:rPr lang="de-DE" sz="1000" dirty="0">
                <a:latin typeface="Calibri" panose="020F0502020204030204" pitchFamily="34" charset="0"/>
              </a:rPr>
              <a:t>, wie Ganzheitlichkeit der Aufgabe, Anforderungsvielfalt, Chance zur sozialen Interaktion, Arbeitsautonomie, Lern- und Entwicklungschancen bei der Arbeit, </a:t>
            </a:r>
            <a:r>
              <a:rPr lang="de-DE" sz="1000" dirty="0" err="1">
                <a:latin typeface="Calibri" panose="020F0502020204030204" pitchFamily="34" charset="0"/>
              </a:rPr>
              <a:t>Zeitleastizität</a:t>
            </a:r>
            <a:r>
              <a:rPr lang="de-DE" sz="1000" dirty="0">
                <a:latin typeface="Calibri" panose="020F0502020204030204" pitchFamily="34" charset="0"/>
              </a:rPr>
              <a:t>, Sinnhaftigkeit von Arbeitsaufgaben, Vereinbarkeit von Beruf und Familie.</a:t>
            </a:r>
          </a:p>
          <a:p>
            <a:pPr algn="l" eaLnBrk="1" hangingPunct="1"/>
            <a:r>
              <a:rPr lang="de-DE" sz="1000" b="1" dirty="0">
                <a:latin typeface="Calibri" panose="020F0502020204030204" pitchFamily="34" charset="0"/>
              </a:rPr>
              <a:t>Übergreifende Perspektive der Ressourcenregeneration:</a:t>
            </a:r>
            <a:r>
              <a:rPr lang="de-DE" sz="1000" dirty="0">
                <a:latin typeface="Calibri" panose="020F0502020204030204" pitchFamily="34" charset="0"/>
              </a:rPr>
              <a:t>   Regeneration menschlicher und natürlicher Ressourcen bei sich verändernden </a:t>
            </a:r>
            <a:r>
              <a:rPr lang="de-DE" sz="1000" dirty="0" err="1">
                <a:latin typeface="Calibri" panose="020F0502020204030204" pitchFamily="34" charset="0"/>
              </a:rPr>
              <a:t>Umweltkonstalltionen</a:t>
            </a:r>
            <a:r>
              <a:rPr lang="de-DE" sz="1000" dirty="0">
                <a:latin typeface="Calibri" panose="020F0502020204030204" pitchFamily="34" charset="0"/>
              </a:rPr>
              <a:t>. Natürliche Ressourcen = diejenigen Stoffe, die seitens der Natur bereitgestellt werden und für menschliche Zwecke nutzbar gemacht werden. Perspektive auf ,menschliche </a:t>
            </a:r>
            <a:r>
              <a:rPr lang="de-DE" sz="1000" dirty="0" err="1">
                <a:latin typeface="Calibri" panose="020F0502020204030204" pitchFamily="34" charset="0"/>
              </a:rPr>
              <a:t>Ressourcen‘:Erwerbstätige</a:t>
            </a:r>
            <a:r>
              <a:rPr lang="de-DE" sz="1000" dirty="0">
                <a:latin typeface="Calibri" panose="020F0502020204030204" pitchFamily="34" charset="0"/>
              </a:rPr>
              <a:t> Menschen verfügen über vielfältige personale, soziale bzw. organisatorische / institutionelle Ressourcen, die in Arbeitsprozessen mitkonstituiert, verändert erweitert, erhalten, aber auch beeinträchtigt, geschwächt und verbraucht werden können. Arbeitende Menschen als Natur- und Sozialwesen. </a:t>
            </a:r>
          </a:p>
          <a:p>
            <a:pPr algn="l" eaLnBrk="1" hangingPunct="1"/>
            <a:r>
              <a:rPr lang="de-DE" sz="1000" b="1" dirty="0">
                <a:latin typeface="Calibri" panose="020F0502020204030204" pitchFamily="34" charset="0"/>
              </a:rPr>
              <a:t>Unterschiedliche Innovationsebenen</a:t>
            </a:r>
            <a:r>
              <a:rPr lang="de-DE" sz="1000" dirty="0">
                <a:latin typeface="Calibri" panose="020F0502020204030204" pitchFamily="34" charset="0"/>
              </a:rPr>
              <a:t>: Unternehmen, Unternehmenskooperationen und Wertschöpfungsketten, Produkte / Dienstleistungen </a:t>
            </a:r>
          </a:p>
        </p:txBody>
      </p:sp>
      <p:sp>
        <p:nvSpPr>
          <p:cNvPr id="4" name="Foliennummernplatzhalter 3"/>
          <p:cNvSpPr>
            <a:spLocks noGrp="1"/>
          </p:cNvSpPr>
          <p:nvPr>
            <p:ph type="sldNum" sz="quarter" idx="10"/>
          </p:nvPr>
        </p:nvSpPr>
        <p:spPr/>
        <p:txBody>
          <a:bodyPr/>
          <a:lstStyle/>
          <a:p>
            <a:fld id="{0E4C122F-63D5-184E-9091-DAA809B78242}" type="slidenum">
              <a:rPr lang="de-DE" smtClean="0"/>
              <a:pPr/>
              <a:t>9</a:t>
            </a:fld>
            <a:endParaRPr lang="de-DE"/>
          </a:p>
        </p:txBody>
      </p:sp>
    </p:spTree>
    <p:extLst>
      <p:ext uri="{BB962C8B-B14F-4D97-AF65-F5344CB8AC3E}">
        <p14:creationId xmlns:p14="http://schemas.microsoft.com/office/powerpoint/2010/main" val="1618834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Integratives Innovationsverständnis: </a:t>
            </a:r>
            <a:br>
              <a:rPr lang="de-DE" sz="1000" b="1" dirty="0">
                <a:latin typeface="Calibri" panose="020F0502020204030204" pitchFamily="34" charset="0"/>
              </a:rPr>
            </a:br>
            <a:r>
              <a:rPr lang="de-DE" sz="1000" b="1" dirty="0">
                <a:latin typeface="Calibri" panose="020F0502020204030204" pitchFamily="34" charset="0"/>
              </a:rPr>
              <a:t>a) Ökologische Ressourcen: </a:t>
            </a:r>
            <a:r>
              <a:rPr lang="de-DE" sz="1000" dirty="0">
                <a:latin typeface="Calibri" panose="020F0502020204030204" pitchFamily="34" charset="0"/>
              </a:rPr>
              <a:t>Regeneration / Erhalt erneuerbarer und nicht erneuerbarer natürlicher Ressourcen, wie Wasser, Boden, Fauna und Flora.</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b) Arbeitsbezogene Ressourcen: </a:t>
            </a:r>
            <a:r>
              <a:rPr lang="de-DE" sz="1000" dirty="0">
                <a:latin typeface="Calibri" panose="020F0502020204030204" pitchFamily="34" charset="0"/>
              </a:rPr>
              <a:t>Individuelle Ressourcen, die an Arbeitsvermögen von Personen gebunden sind (Gesundheit, EW / </a:t>
            </a:r>
            <a:r>
              <a:rPr lang="de-DE" sz="1000" dirty="0" err="1">
                <a:latin typeface="Calibri" panose="020F0502020204030204" pitchFamily="34" charset="0"/>
              </a:rPr>
              <a:t>Qn</a:t>
            </a:r>
            <a:r>
              <a:rPr lang="de-DE" sz="1000" dirty="0">
                <a:latin typeface="Calibri" panose="020F0502020204030204" pitchFamily="34" charset="0"/>
              </a:rPr>
              <a:t>); soziale Ressourcen, die in der Arbeit durch Interaktion und Kooperation hervorgebracht werden (z.B. Gegenseitigkeit, Vertrauen, soziale Unterstützung); organisatorische R. (z.B. </a:t>
            </a:r>
            <a:r>
              <a:rPr lang="de-DE" sz="1000" dirty="0" err="1">
                <a:latin typeface="Calibri" panose="020F0502020204030204" pitchFamily="34" charset="0"/>
              </a:rPr>
              <a:t>P.verfahren</a:t>
            </a:r>
            <a:r>
              <a:rPr lang="de-DE" sz="1000" dirty="0">
                <a:latin typeface="Calibri" panose="020F0502020204030204" pitchFamily="34" charset="0"/>
              </a:rPr>
              <a:t>); institutionelle R., wie Schutzrechte bei der Arbeit / </a:t>
            </a:r>
            <a:r>
              <a:rPr lang="de-DE" sz="1000" dirty="0" err="1">
                <a:latin typeface="Calibri" panose="020F0502020204030204" pitchFamily="34" charset="0"/>
              </a:rPr>
              <a:t>Mitbest</a:t>
            </a:r>
            <a:r>
              <a:rPr lang="de-DE" sz="1000" dirty="0">
                <a:latin typeface="Calibri" panose="020F0502020204030204" pitchFamily="34" charset="0"/>
              </a:rPr>
              <a:t>.</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Potenzialität: </a:t>
            </a:r>
            <a:r>
              <a:rPr lang="de-DE" sz="1000" dirty="0">
                <a:latin typeface="Calibri" panose="020F0502020204030204" pitchFamily="34" charset="0"/>
              </a:rPr>
              <a:t>Eröffnung und Sicherung von Gestaltungsräumen für zukünftige Generationen</a:t>
            </a:r>
          </a:p>
          <a:p>
            <a:pPr algn="l" eaLnBrk="1" hangingPunct="1"/>
            <a:r>
              <a:rPr lang="de-DE" sz="1000" dirty="0">
                <a:latin typeface="Calibri" panose="020F0502020204030204" pitchFamily="34" charset="0"/>
              </a:rPr>
              <a:t>Achtsamkeit: inkludiert Entwicklung von Verfahren zum frühzeitigen Erkennen von unerwarteten Folgen von Innovationen und Verfahren zur produktiven Konfliktbearbeitung </a:t>
            </a:r>
          </a:p>
          <a:p>
            <a:pPr algn="l" eaLnBrk="1" hangingPunct="1"/>
            <a:r>
              <a:rPr lang="de-DE" sz="1000" b="1" dirty="0">
                <a:latin typeface="Calibri" panose="020F0502020204030204" pitchFamily="34" charset="0"/>
              </a:rPr>
              <a:t>Unterschiedliche Innovationsebenen</a:t>
            </a:r>
            <a:r>
              <a:rPr lang="de-DE" sz="1000" dirty="0">
                <a:latin typeface="Calibri" panose="020F0502020204030204" pitchFamily="34" charset="0"/>
              </a:rPr>
              <a:t>: Betrieb / Unternehmen – Wertschöpfungsketten – regional / global</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Brückenkonzept zu nachhaltigen Arbeitssystemen</a:t>
            </a:r>
            <a:r>
              <a:rPr lang="de-DE" sz="1000" dirty="0">
                <a:latin typeface="Calibri" panose="020F0502020204030204" pitchFamily="34" charset="0"/>
              </a:rPr>
              <a:t>: SWS = </a:t>
            </a:r>
            <a:r>
              <a:rPr lang="de-DE" sz="1000" dirty="0" err="1">
                <a:latin typeface="Calibri" panose="020F0502020204030204" pitchFamily="34" charset="0"/>
              </a:rPr>
              <a:t>df</a:t>
            </a:r>
            <a:r>
              <a:rPr lang="de-DE" sz="1000" dirty="0">
                <a:latin typeface="Calibri" panose="020F0502020204030204" pitchFamily="34" charset="0"/>
              </a:rPr>
              <a:t>. Nachhaltigkeit bedeutet, dass „</a:t>
            </a:r>
            <a:r>
              <a:rPr lang="de-DE" sz="1000" dirty="0" err="1">
                <a:latin typeface="Calibri" panose="020F0502020204030204" pitchFamily="34" charset="0"/>
              </a:rPr>
              <a:t>the</a:t>
            </a:r>
            <a:r>
              <a:rPr lang="de-DE" sz="1000" dirty="0">
                <a:latin typeface="Calibri" panose="020F0502020204030204" pitchFamily="34" charset="0"/>
              </a:rPr>
              <a:t> </a:t>
            </a:r>
            <a:r>
              <a:rPr lang="de-DE" sz="1000" dirty="0" err="1">
                <a:latin typeface="Calibri" panose="020F0502020204030204" pitchFamily="34" charset="0"/>
              </a:rPr>
              <a:t>existence</a:t>
            </a:r>
            <a:r>
              <a:rPr lang="de-DE" sz="1000" dirty="0">
                <a:latin typeface="Calibri" panose="020F0502020204030204" pitchFamily="34" charset="0"/>
              </a:rPr>
              <a:t> </a:t>
            </a:r>
            <a:r>
              <a:rPr lang="de-DE" sz="1000" dirty="0" err="1">
                <a:latin typeface="Calibri" panose="020F0502020204030204" pitchFamily="34" charset="0"/>
              </a:rPr>
              <a:t>of</a:t>
            </a:r>
            <a:r>
              <a:rPr lang="de-DE" sz="1000" dirty="0">
                <a:latin typeface="Calibri" panose="020F0502020204030204" pitchFamily="34" charset="0"/>
              </a:rPr>
              <a:t> a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a:t>
            </a:r>
            <a:r>
              <a:rPr lang="de-DE" sz="1000" dirty="0">
                <a:latin typeface="Calibri" panose="020F0502020204030204" pitchFamily="34" charset="0"/>
              </a:rPr>
              <a:t> </a:t>
            </a:r>
            <a:r>
              <a:rPr lang="de-DE" sz="1000" dirty="0" err="1">
                <a:latin typeface="Calibri" panose="020F0502020204030204" pitchFamily="34" charset="0"/>
              </a:rPr>
              <a:t>has</a:t>
            </a:r>
            <a:r>
              <a:rPr lang="de-DE" sz="1000" dirty="0">
                <a:latin typeface="Calibri" panose="020F0502020204030204" pitchFamily="34" charset="0"/>
              </a:rPr>
              <a:t> </a:t>
            </a:r>
            <a:r>
              <a:rPr lang="de-DE" sz="1000" dirty="0" err="1">
                <a:latin typeface="Calibri" panose="020F0502020204030204" pitchFamily="34" charset="0"/>
              </a:rPr>
              <a:t>created</a:t>
            </a:r>
            <a:r>
              <a:rPr lang="de-DE" sz="1000" dirty="0">
                <a:latin typeface="Calibri" panose="020F0502020204030204" pitchFamily="34" charset="0"/>
              </a:rPr>
              <a:t> a </a:t>
            </a:r>
            <a:r>
              <a:rPr lang="de-DE" sz="1000" dirty="0" err="1">
                <a:latin typeface="Calibri" panose="020F0502020204030204" pitchFamily="34" charset="0"/>
              </a:rPr>
              <a:t>platform</a:t>
            </a:r>
            <a:r>
              <a:rPr lang="de-DE" sz="1000" dirty="0">
                <a:latin typeface="Calibri" panose="020F0502020204030204" pitchFamily="34" charset="0"/>
              </a:rPr>
              <a:t> </a:t>
            </a:r>
            <a:r>
              <a:rPr lang="de-DE" sz="1000" dirty="0" err="1">
                <a:latin typeface="Calibri" panose="020F0502020204030204" pitchFamily="34" charset="0"/>
              </a:rPr>
              <a:t>for</a:t>
            </a:r>
            <a:r>
              <a:rPr lang="de-DE" sz="1000" dirty="0">
                <a:latin typeface="Calibri" panose="020F0502020204030204" pitchFamily="34" charset="0"/>
              </a:rPr>
              <a:t> </a:t>
            </a:r>
            <a:r>
              <a:rPr lang="de-DE" sz="1000" dirty="0" err="1">
                <a:latin typeface="Calibri" panose="020F0502020204030204" pitchFamily="34" charset="0"/>
              </a:rPr>
              <a:t>the</a:t>
            </a:r>
            <a:r>
              <a:rPr lang="de-DE" sz="1000" dirty="0">
                <a:latin typeface="Calibri" panose="020F0502020204030204" pitchFamily="34" charset="0"/>
              </a:rPr>
              <a:t> </a:t>
            </a:r>
            <a:r>
              <a:rPr lang="de-DE" sz="1000" dirty="0" err="1">
                <a:latin typeface="Calibri" panose="020F0502020204030204" pitchFamily="34" charset="0"/>
              </a:rPr>
              <a:t>future</a:t>
            </a:r>
            <a:r>
              <a:rPr lang="de-DE" sz="1000" dirty="0">
                <a:latin typeface="Calibri" panose="020F0502020204030204" pitchFamily="34" charset="0"/>
              </a:rPr>
              <a:t> </a:t>
            </a:r>
            <a:r>
              <a:rPr lang="de-DE" sz="1000" dirty="0" err="1">
                <a:latin typeface="Calibri" panose="020F0502020204030204" pitchFamily="34" charset="0"/>
              </a:rPr>
              <a:t>existence</a:t>
            </a:r>
            <a:r>
              <a:rPr lang="de-DE" sz="1000" dirty="0">
                <a:latin typeface="Calibri" panose="020F0502020204030204" pitchFamily="34" charset="0"/>
              </a:rPr>
              <a:t> </a:t>
            </a:r>
            <a:r>
              <a:rPr lang="de-DE" sz="1000" dirty="0" err="1">
                <a:latin typeface="Calibri" panose="020F0502020204030204" pitchFamily="34" charset="0"/>
              </a:rPr>
              <a:t>of</a:t>
            </a:r>
            <a:r>
              <a:rPr lang="de-DE" sz="1000" dirty="0">
                <a:latin typeface="Calibri" panose="020F0502020204030204" pitchFamily="34" charset="0"/>
              </a:rPr>
              <a:t> </a:t>
            </a:r>
            <a:r>
              <a:rPr lang="de-DE" sz="1000" dirty="0" err="1">
                <a:latin typeface="Calibri" panose="020F0502020204030204" pitchFamily="34" charset="0"/>
              </a:rPr>
              <a:t>new</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systems</a:t>
            </a:r>
            <a:r>
              <a:rPr lang="de-DE" sz="1000" dirty="0">
                <a:latin typeface="Calibri" panose="020F0502020204030204" pitchFamily="34" charset="0"/>
              </a:rPr>
              <a:t> and </a:t>
            </a:r>
            <a:r>
              <a:rPr lang="de-DE" sz="1000" dirty="0" err="1">
                <a:latin typeface="Calibri" panose="020F0502020204030204" pitchFamily="34" charset="0"/>
              </a:rPr>
              <a:t>processes</a:t>
            </a:r>
            <a:r>
              <a:rPr lang="de-DE" sz="1000" dirty="0">
                <a:latin typeface="Calibri" panose="020F0502020204030204" pitchFamily="34" charset="0"/>
              </a:rPr>
              <a:t>; </a:t>
            </a:r>
            <a:r>
              <a:rPr lang="de-DE" sz="1000" dirty="0" err="1">
                <a:latin typeface="Calibri" panose="020F0502020204030204" pitchFamily="34" charset="0"/>
              </a:rPr>
              <a:t>its</a:t>
            </a:r>
            <a:r>
              <a:rPr lang="de-DE" sz="1000" dirty="0">
                <a:latin typeface="Calibri" panose="020F0502020204030204" pitchFamily="34" charset="0"/>
              </a:rPr>
              <a:t> </a:t>
            </a:r>
            <a:r>
              <a:rPr lang="de-DE" sz="1000" dirty="0" err="1">
                <a:latin typeface="Calibri" panose="020F0502020204030204" pitchFamily="34" charset="0"/>
              </a:rPr>
              <a:t>heritage</a:t>
            </a:r>
            <a:r>
              <a:rPr lang="de-DE" sz="1000" dirty="0">
                <a:latin typeface="Calibri" panose="020F0502020204030204" pitchFamily="34" charset="0"/>
              </a:rPr>
              <a:t> </a:t>
            </a:r>
            <a:r>
              <a:rPr lang="de-DE" sz="1000" dirty="0" err="1">
                <a:latin typeface="Calibri" panose="020F0502020204030204" pitchFamily="34" charset="0"/>
              </a:rPr>
              <a:t>is</a:t>
            </a:r>
            <a:r>
              <a:rPr lang="de-DE" sz="1000" dirty="0">
                <a:latin typeface="Calibri" panose="020F0502020204030204" pitchFamily="34" charset="0"/>
              </a:rPr>
              <a:t> </a:t>
            </a:r>
            <a:r>
              <a:rPr lang="de-DE" sz="1000" dirty="0" err="1">
                <a:latin typeface="Calibri" panose="020F0502020204030204" pitchFamily="34" charset="0"/>
              </a:rPr>
              <a:t>resource</a:t>
            </a:r>
            <a:r>
              <a:rPr lang="de-DE" sz="1000" dirty="0">
                <a:latin typeface="Calibri" panose="020F0502020204030204" pitchFamily="34" charset="0"/>
              </a:rPr>
              <a:t>-regenerative </a:t>
            </a:r>
            <a:r>
              <a:rPr lang="de-DE" sz="1000" dirty="0" err="1">
                <a:latin typeface="Calibri" panose="020F0502020204030204" pitchFamily="34" charset="0"/>
              </a:rPr>
              <a:t>rather</a:t>
            </a:r>
            <a:r>
              <a:rPr lang="de-DE" sz="1000" dirty="0">
                <a:latin typeface="Calibri" panose="020F0502020204030204" pitchFamily="34" charset="0"/>
              </a:rPr>
              <a:t> </a:t>
            </a:r>
            <a:r>
              <a:rPr lang="de-DE" sz="1000" dirty="0" err="1">
                <a:latin typeface="Calibri" panose="020F0502020204030204" pitchFamily="34" charset="0"/>
              </a:rPr>
              <a:t>than</a:t>
            </a:r>
            <a:r>
              <a:rPr lang="de-DE" sz="1000" dirty="0">
                <a:latin typeface="Calibri" panose="020F0502020204030204" pitchFamily="34" charset="0"/>
              </a:rPr>
              <a:t> </a:t>
            </a:r>
            <a:r>
              <a:rPr lang="de-DE" sz="1000" dirty="0" err="1">
                <a:latin typeface="Calibri" panose="020F0502020204030204" pitchFamily="34" charset="0"/>
              </a:rPr>
              <a:t>resource-consuming</a:t>
            </a:r>
            <a:r>
              <a:rPr lang="de-DE" sz="1000" dirty="0">
                <a:latin typeface="Calibri" panose="020F0502020204030204" pitchFamily="34" charset="0"/>
              </a:rPr>
              <a:t> </a:t>
            </a:r>
            <a:r>
              <a:rPr lang="de-DE" sz="1000" dirty="0" err="1">
                <a:latin typeface="Calibri" panose="020F0502020204030204" pitchFamily="34" charset="0"/>
              </a:rPr>
              <a:t>for</a:t>
            </a:r>
            <a:r>
              <a:rPr lang="de-DE" sz="1000" dirty="0">
                <a:latin typeface="Calibri" panose="020F0502020204030204" pitchFamily="34" charset="0"/>
              </a:rPr>
              <a:t> </a:t>
            </a:r>
            <a:r>
              <a:rPr lang="de-DE" sz="1000" dirty="0" err="1">
                <a:latin typeface="Calibri" panose="020F0502020204030204" pitchFamily="34" charset="0"/>
              </a:rPr>
              <a:t>future</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processes</a:t>
            </a:r>
            <a:r>
              <a:rPr lang="de-DE" sz="1000" dirty="0">
                <a:latin typeface="Calibri" panose="020F0502020204030204" pitchFamily="34" charset="0"/>
              </a:rPr>
              <a:t>“ (</a:t>
            </a:r>
            <a:r>
              <a:rPr lang="de-DE" sz="1000" dirty="0" err="1">
                <a:latin typeface="Calibri" panose="020F0502020204030204" pitchFamily="34" charset="0"/>
              </a:rPr>
              <a:t>Dochety</a:t>
            </a:r>
            <a:r>
              <a:rPr lang="de-DE" sz="1000" dirty="0">
                <a:latin typeface="Calibri" panose="020F0502020204030204" pitchFamily="34" charset="0"/>
              </a:rPr>
              <a:t> et al. 2009: 5). 4 Kernprinzipien von SWS: 1) SWS zielen darauf ab, Ressourcen, die sie nutzen, möglichst zu regenerieren 2) Entwicklung / Regeneration einer bestimmten Art von Ressourcen soll nicht zu Lasten anderer Arten von Ressourcen gehen; 3) SWS sind in der Lage, Ressourcen versch. Art zu regenerieren und die legitimen Interessen / Bedürfnisse von Akteuren zu berücksichtigen; 4) SWS sichern ihre Existenzgrundlage nicht, indem sie externe Ressourcen (z.B. natürliche Ressourcen) ausbeuten (</a:t>
            </a:r>
            <a:r>
              <a:rPr lang="de-DE" sz="1000" dirty="0" err="1">
                <a:latin typeface="Calibri" panose="020F0502020204030204" pitchFamily="34" charset="0"/>
              </a:rPr>
              <a:t>Docherty</a:t>
            </a:r>
            <a:r>
              <a:rPr lang="de-DE" sz="1000" dirty="0">
                <a:latin typeface="Calibri" panose="020F0502020204030204" pitchFamily="34" charset="0"/>
              </a:rPr>
              <a:t> et al., 2009: 5 f.)</a:t>
            </a:r>
          </a:p>
          <a:p>
            <a:pPr algn="l" eaLnBrk="1" hangingPunct="1"/>
            <a:r>
              <a:rPr lang="de-DE" sz="1000" b="1" dirty="0">
                <a:latin typeface="Calibri" panose="020F0502020204030204" pitchFamily="34" charset="0"/>
              </a:rPr>
              <a:t>Fokus des Konzepts arbeitsökologischer Innovation</a:t>
            </a:r>
            <a:r>
              <a:rPr lang="de-DE" sz="1000" dirty="0">
                <a:latin typeface="Calibri" panose="020F0502020204030204" pitchFamily="34" charset="0"/>
              </a:rPr>
              <a:t>: sozial-ökologische Konnex nachhaltiger Arbeit</a:t>
            </a:r>
          </a:p>
          <a:p>
            <a:pPr algn="l" eaLnBrk="1" hangingPunct="1"/>
            <a:r>
              <a:rPr lang="de-DE" sz="1000" b="1" dirty="0">
                <a:latin typeface="Calibri" panose="020F0502020204030204" pitchFamily="34" charset="0"/>
              </a:rPr>
              <a:t>Menschengerechte Arbeit</a:t>
            </a:r>
            <a:r>
              <a:rPr lang="de-DE" sz="1000" dirty="0">
                <a:latin typeface="Calibri" panose="020F0502020204030204" pitchFamily="34" charset="0"/>
              </a:rPr>
              <a:t>: ,</a:t>
            </a:r>
            <a:r>
              <a:rPr lang="de-DE" sz="1000" b="1" i="1" dirty="0">
                <a:latin typeface="Calibri" panose="020F0502020204030204" pitchFamily="34" charset="0"/>
              </a:rPr>
              <a:t>Schutzmantelkriterien</a:t>
            </a:r>
            <a:r>
              <a:rPr lang="de-DE" sz="1000" dirty="0">
                <a:latin typeface="Calibri" panose="020F0502020204030204" pitchFamily="34" charset="0"/>
              </a:rPr>
              <a:t>‘ guter Arbeit als humane Gestaltungskriterien existenzsichernder Arbeits- und Beschäftigungsverhältnisse </a:t>
            </a:r>
            <a:r>
              <a:rPr lang="de-DE" sz="1000" dirty="0" err="1">
                <a:latin typeface="Calibri" panose="020F0502020204030204" pitchFamily="34" charset="0"/>
              </a:rPr>
              <a:t>iSv</a:t>
            </a:r>
            <a:r>
              <a:rPr lang="de-DE" sz="1000" dirty="0">
                <a:latin typeface="Calibri" panose="020F0502020204030204" pitchFamily="34" charset="0"/>
              </a:rPr>
              <a:t>. </a:t>
            </a:r>
            <a:r>
              <a:rPr lang="de-DE" sz="1000" dirty="0" err="1">
                <a:latin typeface="Calibri" panose="020F0502020204030204" pitchFamily="34" charset="0"/>
              </a:rPr>
              <a:t>Decent</a:t>
            </a:r>
            <a:r>
              <a:rPr lang="de-DE" sz="1000" dirty="0">
                <a:latin typeface="Calibri" panose="020F0502020204030204" pitchFamily="34" charset="0"/>
              </a:rPr>
              <a:t> Work (ILO) in globaler Perspektive : Schaffung produktiver und existenzsichernder Arbeit; Einhaltung von Normen und Rechten bei der Arbeit (ILO-Kernarbeitsnormen als Mindeststandards, wie Verbot von Kinder- und Zwangsarbeit, Recht auf Vereinigungsfreiheit der AN, Mitsprache- und Beteiligungsrechte); Sozialschutz von AN, d.h. soziale Absicherung gegenüber Risiken der Erwerbsarbeit und Arbeits- und Gesundheitsschutz als Basis produktiver Arbeit; </a:t>
            </a:r>
            <a:r>
              <a:rPr lang="de-DE" sz="1000" dirty="0" err="1">
                <a:latin typeface="Calibri" panose="020F0502020204030204" pitchFamily="34" charset="0"/>
              </a:rPr>
              <a:t>Governance</a:t>
            </a:r>
            <a:r>
              <a:rPr lang="de-DE" sz="1000" dirty="0">
                <a:latin typeface="Calibri" panose="020F0502020204030204" pitchFamily="34" charset="0"/>
              </a:rPr>
              <a:t> und sozialer Dialog inklusive Mitbestimmungs- und Beteiligungsrechte von AN auf tariflicher und unternehmensbezogener Ebene.</a:t>
            </a:r>
            <a:br>
              <a:rPr lang="de-DE" sz="1000" dirty="0">
                <a:latin typeface="Calibri" panose="020F0502020204030204" pitchFamily="34" charset="0"/>
              </a:rPr>
            </a:br>
            <a:r>
              <a:rPr lang="de-DE" sz="1000" b="1" i="1" dirty="0">
                <a:latin typeface="Calibri" panose="020F0502020204030204" pitchFamily="34" charset="0"/>
              </a:rPr>
              <a:t>Kriterien der menschengerechten Aufgabengestaltung</a:t>
            </a:r>
            <a:r>
              <a:rPr lang="de-DE" sz="1000" dirty="0">
                <a:latin typeface="Calibri" panose="020F0502020204030204" pitchFamily="34" charset="0"/>
              </a:rPr>
              <a:t>, wie Ganzheitlichkeit der Aufgabe, Anforderungsvielfalt, Chance zur sozialen Interaktion, Arbeitsautonomie, Lern- und Entwicklungschancen bei der Arbeit, </a:t>
            </a:r>
            <a:r>
              <a:rPr lang="de-DE" sz="1000" dirty="0" err="1">
                <a:latin typeface="Calibri" panose="020F0502020204030204" pitchFamily="34" charset="0"/>
              </a:rPr>
              <a:t>Zeitleastizität</a:t>
            </a:r>
            <a:r>
              <a:rPr lang="de-DE" sz="1000" dirty="0">
                <a:latin typeface="Calibri" panose="020F0502020204030204" pitchFamily="34" charset="0"/>
              </a:rPr>
              <a:t>, Sinnhaftigkeit von Arbeitsaufgaben, Vereinbarkeit von Beruf und Familie.</a:t>
            </a:r>
          </a:p>
          <a:p>
            <a:pPr algn="l" eaLnBrk="1" hangingPunct="1"/>
            <a:r>
              <a:rPr lang="de-DE" sz="1000" b="1" dirty="0">
                <a:latin typeface="Calibri" panose="020F0502020204030204" pitchFamily="34" charset="0"/>
              </a:rPr>
              <a:t>Übergreifende Perspektive der Ressourcenregeneration:</a:t>
            </a:r>
            <a:r>
              <a:rPr lang="de-DE" sz="1000" dirty="0">
                <a:latin typeface="Calibri" panose="020F0502020204030204" pitchFamily="34" charset="0"/>
              </a:rPr>
              <a:t>   Regeneration menschlicher und natürlicher Ressourcen bei sich verändernden </a:t>
            </a:r>
            <a:r>
              <a:rPr lang="de-DE" sz="1000" dirty="0" err="1">
                <a:latin typeface="Calibri" panose="020F0502020204030204" pitchFamily="34" charset="0"/>
              </a:rPr>
              <a:t>Umweltkonstalltionen</a:t>
            </a:r>
            <a:r>
              <a:rPr lang="de-DE" sz="1000" dirty="0">
                <a:latin typeface="Calibri" panose="020F0502020204030204" pitchFamily="34" charset="0"/>
              </a:rPr>
              <a:t>. Natürliche Ressourcen = diejenigen Stoffe, die seitens der Natur bereitgestellt werden und für menschliche Zwecke nutzbar gemacht werden. Perspektive auf ,menschliche </a:t>
            </a:r>
            <a:r>
              <a:rPr lang="de-DE" sz="1000" dirty="0" err="1">
                <a:latin typeface="Calibri" panose="020F0502020204030204" pitchFamily="34" charset="0"/>
              </a:rPr>
              <a:t>Ressourcen‘:Erwerbstätige</a:t>
            </a:r>
            <a:r>
              <a:rPr lang="de-DE" sz="1000" dirty="0">
                <a:latin typeface="Calibri" panose="020F0502020204030204" pitchFamily="34" charset="0"/>
              </a:rPr>
              <a:t> Menschen verfügen über vielfältige personale, soziale bzw. organisatorische / institutionelle Ressourcen, die in Arbeitsprozessen mitkonstituiert, verändert erweitert, erhalten, aber auch beeinträchtigt, geschwächt und verbraucht werden können. Arbeitende Menschen als Natur- und Sozialwesen. </a:t>
            </a:r>
          </a:p>
          <a:p>
            <a:pPr algn="l" eaLnBrk="1" hangingPunct="1"/>
            <a:r>
              <a:rPr lang="de-DE" sz="1000" b="1" dirty="0">
                <a:latin typeface="Calibri" panose="020F0502020204030204" pitchFamily="34" charset="0"/>
              </a:rPr>
              <a:t>Unterschiedliche Innovationsebenen</a:t>
            </a:r>
            <a:r>
              <a:rPr lang="de-DE" sz="1000" dirty="0">
                <a:latin typeface="Calibri" panose="020F0502020204030204" pitchFamily="34" charset="0"/>
              </a:rPr>
              <a:t>: Unternehmen, Unternehmenskooperationen und Wertschöpfungsketten, Produkte / Dienstleistungen </a:t>
            </a:r>
          </a:p>
        </p:txBody>
      </p:sp>
      <p:sp>
        <p:nvSpPr>
          <p:cNvPr id="4" name="Foliennummernplatzhalter 3"/>
          <p:cNvSpPr>
            <a:spLocks noGrp="1"/>
          </p:cNvSpPr>
          <p:nvPr>
            <p:ph type="sldNum" sz="quarter" idx="10"/>
          </p:nvPr>
        </p:nvSpPr>
        <p:spPr/>
        <p:txBody>
          <a:bodyPr/>
          <a:lstStyle/>
          <a:p>
            <a:fld id="{0E4C122F-63D5-184E-9091-DAA809B78242}" type="slidenum">
              <a:rPr lang="de-DE" smtClean="0"/>
              <a:pPr/>
              <a:t>10</a:t>
            </a:fld>
            <a:endParaRPr lang="de-DE"/>
          </a:p>
        </p:txBody>
      </p:sp>
    </p:spTree>
    <p:extLst>
      <p:ext uri="{BB962C8B-B14F-4D97-AF65-F5344CB8AC3E}">
        <p14:creationId xmlns:p14="http://schemas.microsoft.com/office/powerpoint/2010/main" val="1965778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11</a:t>
            </a:fld>
            <a:endParaRPr lang="de-DE"/>
          </a:p>
        </p:txBody>
      </p:sp>
    </p:spTree>
    <p:extLst>
      <p:ext uri="{BB962C8B-B14F-4D97-AF65-F5344CB8AC3E}">
        <p14:creationId xmlns:p14="http://schemas.microsoft.com/office/powerpoint/2010/main" val="6926217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12</a:t>
            </a:fld>
            <a:endParaRPr lang="de-DE"/>
          </a:p>
        </p:txBody>
      </p:sp>
    </p:spTree>
    <p:extLst>
      <p:ext uri="{BB962C8B-B14F-4D97-AF65-F5344CB8AC3E}">
        <p14:creationId xmlns:p14="http://schemas.microsoft.com/office/powerpoint/2010/main" val="6926217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13</a:t>
            </a:fld>
            <a:endParaRPr lang="de-DE"/>
          </a:p>
        </p:txBody>
      </p:sp>
    </p:spTree>
    <p:extLst>
      <p:ext uri="{BB962C8B-B14F-4D97-AF65-F5344CB8AC3E}">
        <p14:creationId xmlns:p14="http://schemas.microsoft.com/office/powerpoint/2010/main" val="841753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Nachhaltige Arbeitssysteme </a:t>
            </a:r>
            <a:r>
              <a:rPr lang="de-DE" sz="1000" dirty="0">
                <a:latin typeface="Calibri" panose="020F0502020204030204" pitchFamily="34" charset="0"/>
              </a:rPr>
              <a:t>(nach </a:t>
            </a:r>
            <a:r>
              <a:rPr lang="de-DE" sz="1000" dirty="0" err="1">
                <a:latin typeface="Calibri" panose="020F0502020204030204" pitchFamily="34" charset="0"/>
              </a:rPr>
              <a:t>Docherty</a:t>
            </a:r>
            <a:r>
              <a:rPr lang="de-DE" sz="1000" dirty="0">
                <a:latin typeface="Calibri" panose="020F0502020204030204" pitchFamily="34" charset="0"/>
              </a:rPr>
              <a:t> et al. 2009) sind u.a. in der Lage, versch. Ressourcen zu regenerieren und sichern ihre Existenz nicht durch Ausbeutung externer Ressourcen → AÖ-Innovationen ermöglichen erst eine integrative  Ressourcenschonung!</a:t>
            </a:r>
          </a:p>
          <a:p>
            <a:pPr algn="l" eaLnBrk="1" hangingPunct="1"/>
            <a:r>
              <a:rPr lang="de-DE" sz="1000" dirty="0">
                <a:latin typeface="Calibri" panose="020F0502020204030204" pitchFamily="34" charset="0"/>
              </a:rPr>
              <a:t>Realisierbarkeit von AÖ-Innovationen: Generierung von Ressourcen </a:t>
            </a:r>
            <a:r>
              <a:rPr lang="de-DE" sz="1000" dirty="0" err="1">
                <a:latin typeface="Calibri" panose="020F0502020204030204" pitchFamily="34" charset="0"/>
              </a:rPr>
              <a:t>z.B</a:t>
            </a:r>
            <a:r>
              <a:rPr lang="de-DE" sz="1000" dirty="0">
                <a:latin typeface="Calibri" panose="020F0502020204030204" pitchFamily="34" charset="0"/>
              </a:rPr>
              <a:t>, durch regionale Vernetzung, wie PUU oder mit Hochschulen</a:t>
            </a:r>
          </a:p>
        </p:txBody>
      </p:sp>
      <p:sp>
        <p:nvSpPr>
          <p:cNvPr id="4" name="Foliennummernplatzhalter 3"/>
          <p:cNvSpPr>
            <a:spLocks noGrp="1"/>
          </p:cNvSpPr>
          <p:nvPr>
            <p:ph type="sldNum" sz="quarter" idx="10"/>
          </p:nvPr>
        </p:nvSpPr>
        <p:spPr/>
        <p:txBody>
          <a:bodyPr/>
          <a:lstStyle/>
          <a:p>
            <a:fld id="{0E4C122F-63D5-184E-9091-DAA809B78242}" type="slidenum">
              <a:rPr lang="de-DE" smtClean="0"/>
              <a:pPr/>
              <a:t>14</a:t>
            </a:fld>
            <a:endParaRPr lang="de-DE"/>
          </a:p>
        </p:txBody>
      </p:sp>
    </p:spTree>
    <p:extLst>
      <p:ext uri="{BB962C8B-B14F-4D97-AF65-F5344CB8AC3E}">
        <p14:creationId xmlns:p14="http://schemas.microsoft.com/office/powerpoint/2010/main" val="1459491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Inkrementelle AÖ</a:t>
            </a:r>
            <a:r>
              <a:rPr lang="de-DE" sz="1000" dirty="0">
                <a:latin typeface="Calibri" panose="020F0502020204030204" pitchFamily="34" charset="0"/>
              </a:rPr>
              <a:t>:-Innovation In Erhebungen bei Unternehmenspartnern wie in betrieblichen Kurzfallstudien zeigte sich, dass AÖ-Innovation nicht a priori als solche geplant haben, sondern sich durch best. Ausrichtung auf / Konkretisierung der Innovationsvorhaben letztlich als AÖ-Innovation ergeben haben: AÖ-Innovation als ungeplantes / emergentes Ergebnis von Innovationsprozessen. </a:t>
            </a:r>
          </a:p>
          <a:p>
            <a:pPr algn="l" eaLnBrk="1" hangingPunct="1"/>
            <a:r>
              <a:rPr lang="de-DE" sz="1000" b="1" dirty="0">
                <a:latin typeface="Calibri" panose="020F0502020204030204" pitchFamily="34" charset="0"/>
              </a:rPr>
              <a:t>Pfadabhängigkeit betrieblicher Innovationsmodelle</a:t>
            </a:r>
            <a:r>
              <a:rPr lang="de-DE" sz="1000" dirty="0">
                <a:latin typeface="Calibri" panose="020F0502020204030204" pitchFamily="34" charset="0"/>
              </a:rPr>
              <a:t>: In UN bilden sich im Laufe der Zeit von der OK geprägte Innovationskulturen / -modelle heraus, z.B. Innovationen primär aus einer Bereichslogik heraus zu entwickeln oder Führungskräfte und betriebliche </a:t>
            </a:r>
            <a:r>
              <a:rPr lang="de-DE" sz="1000" dirty="0" err="1">
                <a:latin typeface="Calibri" panose="020F0502020204030204" pitchFamily="34" charset="0"/>
              </a:rPr>
              <a:t>Fachexpert</a:t>
            </a:r>
            <a:r>
              <a:rPr lang="de-DE" sz="1000" dirty="0">
                <a:latin typeface="Calibri" panose="020F0502020204030204" pitchFamily="34" charset="0"/>
              </a:rPr>
              <a:t>*innen als Innovationstreiber zu betrachten oder innovationsrelevante Themen, wie AQ – Produktivität – Ökoeffizienz nicht zusammenzudenken. Radikaler Bruch mit Innovationsmodellen würde erhebliche Konflikte und Abwehrhaltungen auslösen: Experimentelles Lernen durch ,Small </a:t>
            </a:r>
            <a:r>
              <a:rPr lang="de-DE" sz="1000" dirty="0" err="1">
                <a:latin typeface="Calibri" panose="020F0502020204030204" pitchFamily="34" charset="0"/>
              </a:rPr>
              <a:t>Wins</a:t>
            </a:r>
            <a:r>
              <a:rPr lang="de-DE" sz="1000" dirty="0">
                <a:latin typeface="Calibri" panose="020F0502020204030204" pitchFamily="34" charset="0"/>
              </a:rPr>
              <a:t>‘ als Basis für reflektierte Veränderung etablierter Innovationsmodelle. Positivbeispiel: Transferprojekt Störungsmanagement in der Leitwarte bei </a:t>
            </a:r>
            <a:r>
              <a:rPr lang="de-DE" sz="1000" dirty="0" err="1">
                <a:latin typeface="Calibri" panose="020F0502020204030204" pitchFamily="34" charset="0"/>
              </a:rPr>
              <a:t>hW</a:t>
            </a:r>
            <a:r>
              <a:rPr lang="de-DE" sz="1000" dirty="0">
                <a:latin typeface="Calibri" panose="020F0502020204030204" pitchFamily="34" charset="0"/>
              </a:rPr>
              <a:t>: MA werden konsequent in gesamten Innovationsprozess eingebunden, dreidimensionales integratives Zielkonzept (Effektivität der Leitwarte – AZ der MA steigern – Energieeinsparung bei Servern realisieren).</a:t>
            </a:r>
          </a:p>
          <a:p>
            <a:pPr algn="l" eaLnBrk="1" hangingPunct="1"/>
            <a:r>
              <a:rPr lang="de-DE" sz="1000" b="1" dirty="0">
                <a:latin typeface="Calibri" panose="020F0502020204030204" pitchFamily="34" charset="0"/>
              </a:rPr>
              <a:t>Betriebspolitische Bedeutung</a:t>
            </a:r>
            <a:r>
              <a:rPr lang="de-DE" sz="1000" dirty="0">
                <a:latin typeface="Calibri" panose="020F0502020204030204" pitchFamily="34" charset="0"/>
              </a:rPr>
              <a:t>: Integratives Innovationsmodell als Gegenstand von Konflikten und Aushandlungsprozessen zwischen betrieblichen Akteuren / Bereichen und als Herausforderung vorhandener Innovationspfade. AÖ-Innovation als unternehmensinterne Such- und Klärungsprozesse</a:t>
            </a:r>
          </a:p>
          <a:p>
            <a:pPr algn="l" eaLnBrk="1" hangingPunct="1"/>
            <a:r>
              <a:rPr lang="de-DE" sz="1000" b="1" dirty="0">
                <a:latin typeface="Calibri" panose="020F0502020204030204" pitchFamily="34" charset="0"/>
              </a:rPr>
              <a:t>Ökonomisierungsdruck </a:t>
            </a:r>
            <a:r>
              <a:rPr lang="de-DE" sz="1000" dirty="0">
                <a:latin typeface="Calibri" panose="020F0502020204030204" pitchFamily="34" charset="0"/>
              </a:rPr>
              <a:t>als Erschwernis: Ökonomisierung und Wettbewerbsdruck bewirken ohnehin hohe Arbeitsintensität / </a:t>
            </a:r>
            <a:r>
              <a:rPr lang="de-DE" sz="1000" dirty="0" err="1">
                <a:latin typeface="Calibri" panose="020F0502020204030204" pitchFamily="34" charset="0"/>
              </a:rPr>
              <a:t>Flexibilitätsanforderugn</a:t>
            </a:r>
            <a:r>
              <a:rPr lang="de-DE" sz="1000" dirty="0">
                <a:latin typeface="Calibri" panose="020F0502020204030204" pitchFamily="34" charset="0"/>
              </a:rPr>
              <a:t> an MA und FK: Wo bleibt Zeit für Innovation? – erst recht AÖ-Innovation!? Beispiel: Schiffs- und </a:t>
            </a:r>
            <a:r>
              <a:rPr lang="de-DE" sz="1000" dirty="0" err="1">
                <a:latin typeface="Calibri" panose="020F0502020204030204" pitchFamily="34" charset="0"/>
              </a:rPr>
              <a:t>Yachtbau</a:t>
            </a:r>
            <a:endParaRPr lang="de-DE" sz="1000" dirty="0">
              <a:latin typeface="Calibri" panose="020F0502020204030204" pitchFamily="34" charset="0"/>
            </a:endParaRPr>
          </a:p>
          <a:p>
            <a:pPr algn="l" eaLnBrk="1" hangingPunct="1"/>
            <a:r>
              <a:rPr lang="de-DE" sz="1000" dirty="0">
                <a:latin typeface="Calibri" panose="020F0502020204030204" pitchFamily="34" charset="0"/>
              </a:rPr>
              <a:t>MA-Beteiligung an AÖ-Innovationsprozessen:</a:t>
            </a:r>
          </a:p>
          <a:p>
            <a:pPr marL="170490" indent="-170490" eaLnBrk="1" hangingPunct="1">
              <a:buFontTx/>
              <a:buChar char="-"/>
            </a:pPr>
            <a:r>
              <a:rPr lang="de-DE" sz="1000" dirty="0">
                <a:latin typeface="Calibri" panose="020F0502020204030204" pitchFamily="34" charset="0"/>
              </a:rPr>
              <a:t>Anerkennung der MA</a:t>
            </a:r>
          </a:p>
          <a:p>
            <a:pPr marL="170490" indent="-170490" eaLnBrk="1" hangingPunct="1">
              <a:buFontTx/>
              <a:buChar char="-"/>
            </a:pPr>
            <a:r>
              <a:rPr lang="de-DE" sz="1000" dirty="0">
                <a:latin typeface="Calibri" panose="020F0502020204030204" pitchFamily="34" charset="0"/>
              </a:rPr>
              <a:t>Fach- und Erfahrungswissen der MA als Innovationspotenzial</a:t>
            </a:r>
          </a:p>
          <a:p>
            <a:pPr marL="170490" indent="-170490" eaLnBrk="1" hangingPunct="1">
              <a:buFontTx/>
              <a:buChar char="-"/>
            </a:pPr>
            <a:r>
              <a:rPr lang="de-DE" sz="1000" dirty="0">
                <a:latin typeface="Calibri" panose="020F0502020204030204" pitchFamily="34" charset="0"/>
              </a:rPr>
              <a:t>Partizipative Verfahren treffen auf Rückhalt bei MA</a:t>
            </a:r>
          </a:p>
          <a:p>
            <a:pPr marL="170490" indent="-170490" eaLnBrk="1" hangingPunct="1">
              <a:buFontTx/>
              <a:buChar char="-"/>
            </a:pPr>
            <a:r>
              <a:rPr lang="de-DE" sz="1000" dirty="0">
                <a:latin typeface="Calibri" panose="020F0502020204030204" pitchFamily="34" charset="0"/>
              </a:rPr>
              <a:t>AÖ-Innovationen: MA können dabei inhaltliche und gesellschaftliche Sinnansprüche an Arbeit realisieren.</a:t>
            </a:r>
          </a:p>
          <a:p>
            <a:pPr eaLnBrk="1" hangingPunct="1"/>
            <a:r>
              <a:rPr lang="de-DE" sz="1000" b="1" dirty="0">
                <a:latin typeface="Calibri" panose="020F0502020204030204" pitchFamily="34" charset="0"/>
              </a:rPr>
              <a:t>Perspektivenvielfalt als Basis für reflektierte Praxis</a:t>
            </a:r>
            <a:r>
              <a:rPr lang="de-DE" sz="1000" dirty="0">
                <a:latin typeface="Calibri" panose="020F0502020204030204" pitchFamily="34" charset="0"/>
              </a:rPr>
              <a:t>: hierarchie-, bereichs- und unternehmensübergreifend. </a:t>
            </a:r>
          </a:p>
          <a:p>
            <a:pPr marL="170490" indent="-170490" eaLnBrk="1" hangingPunct="1">
              <a:buFontTx/>
              <a:buChar char="-"/>
            </a:pPr>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15</a:t>
            </a:fld>
            <a:endParaRPr lang="de-DE"/>
          </a:p>
        </p:txBody>
      </p:sp>
    </p:spTree>
    <p:extLst>
      <p:ext uri="{BB962C8B-B14F-4D97-AF65-F5344CB8AC3E}">
        <p14:creationId xmlns:p14="http://schemas.microsoft.com/office/powerpoint/2010/main" val="1480575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eaLnBrk="1" hangingPunct="1">
              <a:buClr>
                <a:srgbClr val="C00000"/>
              </a:buClr>
            </a:pPr>
            <a:r>
              <a:rPr lang="de-DE" sz="1000" b="1" dirty="0">
                <a:latin typeface="Calibri" panose="020F0502020204030204" pitchFamily="34" charset="0"/>
              </a:rPr>
              <a:t>Integrative nachhaltigkeitsorientierte Innovationsmodelle</a:t>
            </a:r>
          </a:p>
          <a:p>
            <a:pPr marL="340980" indent="-340980" eaLnBrk="1" hangingPunct="1">
              <a:buClr>
                <a:srgbClr val="C00000"/>
              </a:buClr>
              <a:buFont typeface="Arial" panose="020B0604020202020204" pitchFamily="34" charset="0"/>
              <a:buChar char="•"/>
            </a:pPr>
            <a:r>
              <a:rPr lang="de-DE" sz="1000" dirty="0">
                <a:latin typeface="Calibri" panose="020F0502020204030204" pitchFamily="34" charset="0"/>
              </a:rPr>
              <a:t>Treiber (z.B. Fachkräftemangel, erweiterte Sinnansprüche von Beschäftigten)?</a:t>
            </a:r>
          </a:p>
          <a:p>
            <a:pPr marL="340980" indent="-340980" eaLnBrk="1" hangingPunct="1">
              <a:buClr>
                <a:srgbClr val="C00000"/>
              </a:buClr>
              <a:buFont typeface="Arial" panose="020B0604020202020204" pitchFamily="34" charset="0"/>
              <a:buChar char="•"/>
            </a:pPr>
            <a:r>
              <a:rPr lang="de-DE" sz="1000" dirty="0">
                <a:latin typeface="Calibri" panose="020F0502020204030204" pitchFamily="34" charset="0"/>
              </a:rPr>
              <a:t>Unternehmensinterne und -übergreifende Voraussetzungen?</a:t>
            </a:r>
          </a:p>
          <a:p>
            <a:pPr eaLnBrk="1" hangingPunct="1">
              <a:buClr>
                <a:srgbClr val="C00000"/>
              </a:buClr>
            </a:pPr>
            <a:r>
              <a:rPr lang="de-DE" sz="1000" b="1" dirty="0">
                <a:latin typeface="Calibri" panose="020F0502020204030204" pitchFamily="34" charset="0"/>
              </a:rPr>
              <a:t>Nachhaltige Arbeit und Digitalisierung</a:t>
            </a:r>
          </a:p>
          <a:p>
            <a:pPr eaLnBrk="1" hangingPunct="1">
              <a:buClr>
                <a:srgbClr val="C00000"/>
              </a:buClr>
            </a:pPr>
            <a:r>
              <a:rPr lang="de-DE" sz="1000" dirty="0">
                <a:latin typeface="Calibri" panose="020F0502020204030204" pitchFamily="34" charset="0"/>
              </a:rPr>
              <a:t>- Grundlegender Forschungsbedarf zum Zusammenhang zwischen nachhaltiger Arbeit und Digitalisierung</a:t>
            </a:r>
          </a:p>
          <a:p>
            <a:pPr eaLnBrk="1" hangingPunct="1">
              <a:buClr>
                <a:srgbClr val="C00000"/>
              </a:buClr>
            </a:pPr>
            <a:r>
              <a:rPr lang="de-DE" sz="1000" dirty="0">
                <a:latin typeface="Calibri" panose="020F0502020204030204" pitchFamily="34" charset="0"/>
              </a:rPr>
              <a:t>- Potenziale der Digitalisierung, z.B. umweltverträglicheres mobiles Arbeiten, Sharing Economy (digitale Plattformen) zur Unterstützung umwelt- und sozialverträglichen Konsumierens / Wirtschaftens; Potenziale in der Überwachung und Kontrolle von Arbeits-, Sozial- und Umweltstandards in globalen Wertschöpfungs- und Lieferketten</a:t>
            </a:r>
          </a:p>
          <a:p>
            <a:pPr marL="170490" indent="-170490" eaLnBrk="1" hangingPunct="1">
              <a:buClr>
                <a:srgbClr val="C00000"/>
              </a:buClr>
              <a:buFontTx/>
              <a:buChar char="-"/>
            </a:pPr>
            <a:r>
              <a:rPr lang="de-DE" sz="1000" dirty="0">
                <a:latin typeface="Calibri" panose="020F0502020204030204" pitchFamily="34" charset="0"/>
              </a:rPr>
              <a:t>Sozial-ökologische Folgenabschätzung: z.B. Beschäftigungs- und Arbeitsqualität im Bereich digitaler Plattformen der Sharing Economy; ökologische Folgen und Beschäftigungsbedingungen im Bereich der Rohstoffgewinnung für Herstellung digitaler Arbeitsmittel, Hierbei: </a:t>
            </a:r>
            <a:r>
              <a:rPr lang="de-DE" sz="1000" dirty="0" err="1">
                <a:latin typeface="Calibri" panose="020F0502020204030204" pitchFamily="34" charset="0"/>
              </a:rPr>
              <a:t>Govrenance</a:t>
            </a:r>
            <a:r>
              <a:rPr lang="de-DE" sz="1000" dirty="0">
                <a:latin typeface="Calibri" panose="020F0502020204030204" pitchFamily="34" charset="0"/>
              </a:rPr>
              <a:t>-Ansätze für nachhaltige Arbeit?</a:t>
            </a:r>
          </a:p>
          <a:p>
            <a:pPr eaLnBrk="1" hangingPunct="1">
              <a:buClr>
                <a:srgbClr val="C00000"/>
              </a:buClr>
            </a:pPr>
            <a:r>
              <a:rPr lang="de-DE" sz="1000" b="1" dirty="0">
                <a:latin typeface="Calibri" panose="020F0502020204030204" pitchFamily="34" charset="0"/>
              </a:rPr>
              <a:t>Erwerbsarbeit in der sozial-ökologischen Transformation</a:t>
            </a:r>
            <a:r>
              <a:rPr lang="de-DE" sz="1000" dirty="0">
                <a:latin typeface="Calibri" panose="020F0502020204030204" pitchFamily="34" charset="0"/>
              </a:rPr>
              <a:t>:</a:t>
            </a:r>
          </a:p>
          <a:p>
            <a:pPr eaLnBrk="1" hangingPunct="1">
              <a:buClr>
                <a:srgbClr val="C00000"/>
              </a:buClr>
            </a:pPr>
            <a:endParaRPr lang="de-DE" sz="1000" dirty="0">
              <a:latin typeface="Calibri" panose="020F0502020204030204" pitchFamily="34" charset="0"/>
            </a:endParaRPr>
          </a:p>
          <a:p>
            <a:pPr marL="170490" indent="-170490" eaLnBrk="1" hangingPunct="1">
              <a:buFontTx/>
              <a:buChar char="-"/>
            </a:pPr>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16</a:t>
            </a:fld>
            <a:endParaRPr lang="de-DE"/>
          </a:p>
        </p:txBody>
      </p:sp>
    </p:spTree>
    <p:extLst>
      <p:ext uri="{BB962C8B-B14F-4D97-AF65-F5344CB8AC3E}">
        <p14:creationId xmlns:p14="http://schemas.microsoft.com/office/powerpoint/2010/main" val="20412770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17</a:t>
            </a:fld>
            <a:endParaRPr lang="de-DE"/>
          </a:p>
        </p:txBody>
      </p:sp>
    </p:spTree>
    <p:extLst>
      <p:ext uri="{BB962C8B-B14F-4D97-AF65-F5344CB8AC3E}">
        <p14:creationId xmlns:p14="http://schemas.microsoft.com/office/powerpoint/2010/main" val="3682468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18</a:t>
            </a:fld>
            <a:endParaRPr lang="de-DE"/>
          </a:p>
        </p:txBody>
      </p:sp>
    </p:spTree>
    <p:extLst>
      <p:ext uri="{BB962C8B-B14F-4D97-AF65-F5344CB8AC3E}">
        <p14:creationId xmlns:p14="http://schemas.microsoft.com/office/powerpoint/2010/main" val="2393597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19</a:t>
            </a:fld>
            <a:endParaRPr lang="de-DE"/>
          </a:p>
        </p:txBody>
      </p:sp>
    </p:spTree>
    <p:extLst>
      <p:ext uri="{BB962C8B-B14F-4D97-AF65-F5344CB8AC3E}">
        <p14:creationId xmlns:p14="http://schemas.microsoft.com/office/powerpoint/2010/main" val="761526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solidFill>
                  <a:srgbClr val="0070C0"/>
                </a:solidFill>
                <a:latin typeface="Calibri" panose="020F0502020204030204" pitchFamily="34" charset="0"/>
              </a:rPr>
              <a:t>Definition nachhaltiger Arbeit nach UNDP (2015: 18): </a:t>
            </a:r>
            <a:r>
              <a:rPr lang="de-DE" sz="1000" dirty="0">
                <a:solidFill>
                  <a:srgbClr val="0070C0"/>
                </a:solidFill>
                <a:latin typeface="Calibri" panose="020F0502020204030204" pitchFamily="34" charset="0"/>
              </a:rPr>
              <a:t>„Nachhaltige Arbeit fördert die menschliche Entwicklung, während sie gleichzeitig unerwünschte Nebenwirkungen und nachteilige Folgen verringert und beseitigt. Sie ist nicht nur für die Erhaltung unseres Planeten, sondern auch zur Sicherung der Arbeitsmöglichkeiten künftiger Generationen unverzichtbar“.</a:t>
            </a:r>
          </a:p>
          <a:p>
            <a:pPr algn="l" eaLnBrk="1" hangingPunct="1"/>
            <a:endParaRPr lang="de-DE" sz="2400" b="1" dirty="0">
              <a:solidFill>
                <a:srgbClr val="0070C0"/>
              </a:solidFill>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20</a:t>
            </a:fld>
            <a:endParaRPr lang="de-DE"/>
          </a:p>
        </p:txBody>
      </p:sp>
    </p:spTree>
    <p:extLst>
      <p:ext uri="{BB962C8B-B14F-4D97-AF65-F5344CB8AC3E}">
        <p14:creationId xmlns:p14="http://schemas.microsoft.com/office/powerpoint/2010/main" val="25782607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Praxisorientierte Gestaltungslösungen </a:t>
            </a:r>
            <a:r>
              <a:rPr lang="de-DE" dirty="0"/>
              <a:t>modellhaft und exemplarisch entwickeln und erproben – in enger Kooperation mit Unternehmenspartnern:</a:t>
            </a:r>
            <a:r>
              <a:rPr lang="de-DE" baseline="0" dirty="0"/>
              <a:t> Zielorientierung: Innovationen an der Schnittstelle von ,Arbeit und Ökologie‘</a:t>
            </a:r>
          </a:p>
          <a:p>
            <a:r>
              <a:rPr lang="de-DE" b="1" baseline="0" dirty="0"/>
              <a:t>Regionales Netzwerk aufbauen bzw. thematisch erweitern</a:t>
            </a:r>
            <a:r>
              <a:rPr lang="de-DE" baseline="0" dirty="0"/>
              <a:t>: Zusammenarbeit mit einem vorhandenen regionalen Netzwerk ,Partnerschaft Umwelt Unternehmen‘ mit derzeit 185 umweltengagierten UN (seit 2003, damals mit 20 UN); Koordination des PUU durch RKW. Zudem Kooperation mit </a:t>
            </a:r>
            <a:r>
              <a:rPr lang="de-DE" baseline="0" dirty="0" err="1"/>
              <a:t>RENN.nord</a:t>
            </a:r>
            <a:r>
              <a:rPr lang="de-DE" baseline="0" dirty="0"/>
              <a:t> als regional organisierte Informations- und Aktionsplattform für nachhaltige Entwicklung, orientiert sich an Zielen der Agenda 2030 für nachhaltige Entwicklung und ihren 17 </a:t>
            </a:r>
            <a:r>
              <a:rPr lang="de-DE" baseline="0" dirty="0" err="1"/>
              <a:t>Sustainable</a:t>
            </a:r>
            <a:r>
              <a:rPr lang="de-DE" baseline="0" dirty="0"/>
              <a:t> Development Goals. Organisationsform: Verbund- und Netzwerktreffen. Gemeinsames Projekte: Broschüre ,Arbeit und Ökologie  - Beispiele guter Praxis aus Bremen‘; Grundlagen: a) Explorative Studie zu Verknüpfungspotenzialen / Barrieren arbeitsökologischer Innovationen → Interviews mit ca. 10 institutionellen Expert*innen aus dem regionalen Netzwerk; b) 10 betriebliche Kurzfallstudien zu Zugängen und Praxisbeispielen arbeitsökologischer Innovationen </a:t>
            </a:r>
          </a:p>
          <a:p>
            <a:r>
              <a:rPr lang="de-DE" baseline="0" dirty="0"/>
              <a:t>Sondierung weiterer </a:t>
            </a:r>
            <a:r>
              <a:rPr lang="de-DE" baseline="0" dirty="0" err="1"/>
              <a:t>FuE</a:t>
            </a:r>
            <a:r>
              <a:rPr lang="de-DE" baseline="0" dirty="0"/>
              <a:t>-Bedarfe zu ,Arbeit und Ökologie‘ im Rahmen des Handlungsfelds ,Zukunft der Arbeit durch Nachhaltigkeit‘.  </a:t>
            </a:r>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21</a:t>
            </a:fld>
            <a:endParaRPr lang="de-DE"/>
          </a:p>
        </p:txBody>
      </p:sp>
    </p:spTree>
    <p:extLst>
      <p:ext uri="{BB962C8B-B14F-4D97-AF65-F5344CB8AC3E}">
        <p14:creationId xmlns:p14="http://schemas.microsoft.com/office/powerpoint/2010/main" val="1163410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4640" lvl="1" eaLnBrk="1" hangingPunct="1"/>
            <a:endParaRPr lang="de-DE" sz="2000" b="1" dirty="0">
              <a:latin typeface="Calibri" panose="020F0502020204030204" pitchFamily="34" charset="0"/>
            </a:endParaRPr>
          </a:p>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22</a:t>
            </a:fld>
            <a:endParaRPr lang="de-DE"/>
          </a:p>
        </p:txBody>
      </p:sp>
    </p:spTree>
    <p:extLst>
      <p:ext uri="{BB962C8B-B14F-4D97-AF65-F5344CB8AC3E}">
        <p14:creationId xmlns:p14="http://schemas.microsoft.com/office/powerpoint/2010/main" val="28221753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Integratives Innovationsverständnis: </a:t>
            </a:r>
            <a:br>
              <a:rPr lang="de-DE" sz="1000" b="1" dirty="0">
                <a:latin typeface="Calibri" panose="020F0502020204030204" pitchFamily="34" charset="0"/>
              </a:rPr>
            </a:br>
            <a:r>
              <a:rPr lang="de-DE" sz="1000" b="1" dirty="0">
                <a:latin typeface="Calibri" panose="020F0502020204030204" pitchFamily="34" charset="0"/>
              </a:rPr>
              <a:t>a) Ökologische Ressourcen: </a:t>
            </a:r>
            <a:r>
              <a:rPr lang="de-DE" sz="1000" dirty="0">
                <a:latin typeface="Calibri" panose="020F0502020204030204" pitchFamily="34" charset="0"/>
              </a:rPr>
              <a:t>Regeneration / Erhalt erneuerbarer und nicht erneuerbarer natürlicher Ressourcen, wie Wasser, Boden, Fauna und Flora.</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b) Arbeitsbezogene Ressourcen: </a:t>
            </a:r>
            <a:r>
              <a:rPr lang="de-DE" sz="1000" dirty="0">
                <a:latin typeface="Calibri" panose="020F0502020204030204" pitchFamily="34" charset="0"/>
              </a:rPr>
              <a:t>Individuelle Ressourcen, die an Arbeitsvermögen von Personen gebunden sind (Gesundheit, EW / </a:t>
            </a:r>
            <a:r>
              <a:rPr lang="de-DE" sz="1000" dirty="0" err="1">
                <a:latin typeface="Calibri" panose="020F0502020204030204" pitchFamily="34" charset="0"/>
              </a:rPr>
              <a:t>Qn</a:t>
            </a:r>
            <a:r>
              <a:rPr lang="de-DE" sz="1000" dirty="0">
                <a:latin typeface="Calibri" panose="020F0502020204030204" pitchFamily="34" charset="0"/>
              </a:rPr>
              <a:t>); soziale Ressourcen, die in der Arbeit durch Interaktion und Kooperation hervorgebracht werden (z.B. Gegenseitigkeit, Vertrauen, soziale Unterstützung); organisatorische R. (z.B. </a:t>
            </a:r>
            <a:r>
              <a:rPr lang="de-DE" sz="1000" dirty="0" err="1">
                <a:latin typeface="Calibri" panose="020F0502020204030204" pitchFamily="34" charset="0"/>
              </a:rPr>
              <a:t>P.verfahren</a:t>
            </a:r>
            <a:r>
              <a:rPr lang="de-DE" sz="1000" dirty="0">
                <a:latin typeface="Calibri" panose="020F0502020204030204" pitchFamily="34" charset="0"/>
              </a:rPr>
              <a:t>); institutionelle R., wie Schutzrechte bei der Arbeit / </a:t>
            </a:r>
            <a:r>
              <a:rPr lang="de-DE" sz="1000" dirty="0" err="1">
                <a:latin typeface="Calibri" panose="020F0502020204030204" pitchFamily="34" charset="0"/>
              </a:rPr>
              <a:t>Mitbest</a:t>
            </a:r>
            <a:r>
              <a:rPr lang="de-DE" sz="1000" dirty="0">
                <a:latin typeface="Calibri" panose="020F0502020204030204" pitchFamily="34" charset="0"/>
              </a:rPr>
              <a:t>.</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Potenzialität: </a:t>
            </a:r>
            <a:r>
              <a:rPr lang="de-DE" sz="1000" dirty="0">
                <a:latin typeface="Calibri" panose="020F0502020204030204" pitchFamily="34" charset="0"/>
              </a:rPr>
              <a:t>Eröffnung und Sicherung von Gestaltungsräumen für zukünftige Generationen</a:t>
            </a:r>
          </a:p>
          <a:p>
            <a:pPr algn="l" eaLnBrk="1" hangingPunct="1"/>
            <a:r>
              <a:rPr lang="de-DE" sz="1000" dirty="0">
                <a:latin typeface="Calibri" panose="020F0502020204030204" pitchFamily="34" charset="0"/>
              </a:rPr>
              <a:t>Achtsamkeit: inkludiert Entwicklung von Verfahren zum frühzeitigen Erkennen von unerwarteten Folgen von Innovationen und Verfahren zur produktiven Konfliktbearbeitung </a:t>
            </a:r>
          </a:p>
          <a:p>
            <a:pPr algn="l" eaLnBrk="1" hangingPunct="1"/>
            <a:r>
              <a:rPr lang="de-DE" sz="1000" b="1" dirty="0">
                <a:latin typeface="Calibri" panose="020F0502020204030204" pitchFamily="34" charset="0"/>
              </a:rPr>
              <a:t>Unterschiedliche Innovationsebenen</a:t>
            </a:r>
            <a:r>
              <a:rPr lang="de-DE" sz="1000" dirty="0">
                <a:latin typeface="Calibri" panose="020F0502020204030204" pitchFamily="34" charset="0"/>
              </a:rPr>
              <a:t>: Betrieb / Unternehmen – Wertschöpfungsketten – regional / global</a:t>
            </a:r>
            <a:endParaRPr lang="de-DE" sz="1000" b="1" dirty="0">
              <a:latin typeface="Calibri" panose="020F0502020204030204" pitchFamily="34" charset="0"/>
            </a:endParaRPr>
          </a:p>
          <a:p>
            <a:pPr algn="l" eaLnBrk="1" hangingPunct="1"/>
            <a:r>
              <a:rPr lang="de-DE" sz="1000" b="1" dirty="0">
                <a:latin typeface="Calibri" panose="020F0502020204030204" pitchFamily="34" charset="0"/>
              </a:rPr>
              <a:t>Brückenkonzept zu nachhaltigen Arbeitssystemen</a:t>
            </a:r>
            <a:r>
              <a:rPr lang="de-DE" sz="1000" dirty="0">
                <a:latin typeface="Calibri" panose="020F0502020204030204" pitchFamily="34" charset="0"/>
              </a:rPr>
              <a:t>: SWS = </a:t>
            </a:r>
            <a:r>
              <a:rPr lang="de-DE" sz="1000" dirty="0" err="1">
                <a:latin typeface="Calibri" panose="020F0502020204030204" pitchFamily="34" charset="0"/>
              </a:rPr>
              <a:t>df</a:t>
            </a:r>
            <a:r>
              <a:rPr lang="de-DE" sz="1000" dirty="0">
                <a:latin typeface="Calibri" panose="020F0502020204030204" pitchFamily="34" charset="0"/>
              </a:rPr>
              <a:t>. Nachhaltigkeit bedeutet, dass „</a:t>
            </a:r>
            <a:r>
              <a:rPr lang="de-DE" sz="1000" dirty="0" err="1">
                <a:latin typeface="Calibri" panose="020F0502020204030204" pitchFamily="34" charset="0"/>
              </a:rPr>
              <a:t>the</a:t>
            </a:r>
            <a:r>
              <a:rPr lang="de-DE" sz="1000" dirty="0">
                <a:latin typeface="Calibri" panose="020F0502020204030204" pitchFamily="34" charset="0"/>
              </a:rPr>
              <a:t> </a:t>
            </a:r>
            <a:r>
              <a:rPr lang="de-DE" sz="1000" dirty="0" err="1">
                <a:latin typeface="Calibri" panose="020F0502020204030204" pitchFamily="34" charset="0"/>
              </a:rPr>
              <a:t>existence</a:t>
            </a:r>
            <a:r>
              <a:rPr lang="de-DE" sz="1000" dirty="0">
                <a:latin typeface="Calibri" panose="020F0502020204030204" pitchFamily="34" charset="0"/>
              </a:rPr>
              <a:t> </a:t>
            </a:r>
            <a:r>
              <a:rPr lang="de-DE" sz="1000" dirty="0" err="1">
                <a:latin typeface="Calibri" panose="020F0502020204030204" pitchFamily="34" charset="0"/>
              </a:rPr>
              <a:t>of</a:t>
            </a:r>
            <a:r>
              <a:rPr lang="de-DE" sz="1000" dirty="0">
                <a:latin typeface="Calibri" panose="020F0502020204030204" pitchFamily="34" charset="0"/>
              </a:rPr>
              <a:t> a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a:t>
            </a:r>
            <a:r>
              <a:rPr lang="de-DE" sz="1000" dirty="0">
                <a:latin typeface="Calibri" panose="020F0502020204030204" pitchFamily="34" charset="0"/>
              </a:rPr>
              <a:t> </a:t>
            </a:r>
            <a:r>
              <a:rPr lang="de-DE" sz="1000" dirty="0" err="1">
                <a:latin typeface="Calibri" panose="020F0502020204030204" pitchFamily="34" charset="0"/>
              </a:rPr>
              <a:t>has</a:t>
            </a:r>
            <a:r>
              <a:rPr lang="de-DE" sz="1000" dirty="0">
                <a:latin typeface="Calibri" panose="020F0502020204030204" pitchFamily="34" charset="0"/>
              </a:rPr>
              <a:t> </a:t>
            </a:r>
            <a:r>
              <a:rPr lang="de-DE" sz="1000" dirty="0" err="1">
                <a:latin typeface="Calibri" panose="020F0502020204030204" pitchFamily="34" charset="0"/>
              </a:rPr>
              <a:t>created</a:t>
            </a:r>
            <a:r>
              <a:rPr lang="de-DE" sz="1000" dirty="0">
                <a:latin typeface="Calibri" panose="020F0502020204030204" pitchFamily="34" charset="0"/>
              </a:rPr>
              <a:t> a </a:t>
            </a:r>
            <a:r>
              <a:rPr lang="de-DE" sz="1000" dirty="0" err="1">
                <a:latin typeface="Calibri" panose="020F0502020204030204" pitchFamily="34" charset="0"/>
              </a:rPr>
              <a:t>platform</a:t>
            </a:r>
            <a:r>
              <a:rPr lang="de-DE" sz="1000" dirty="0">
                <a:latin typeface="Calibri" panose="020F0502020204030204" pitchFamily="34" charset="0"/>
              </a:rPr>
              <a:t> </a:t>
            </a:r>
            <a:r>
              <a:rPr lang="de-DE" sz="1000" dirty="0" err="1">
                <a:latin typeface="Calibri" panose="020F0502020204030204" pitchFamily="34" charset="0"/>
              </a:rPr>
              <a:t>for</a:t>
            </a:r>
            <a:r>
              <a:rPr lang="de-DE" sz="1000" dirty="0">
                <a:latin typeface="Calibri" panose="020F0502020204030204" pitchFamily="34" charset="0"/>
              </a:rPr>
              <a:t> </a:t>
            </a:r>
            <a:r>
              <a:rPr lang="de-DE" sz="1000" dirty="0" err="1">
                <a:latin typeface="Calibri" panose="020F0502020204030204" pitchFamily="34" charset="0"/>
              </a:rPr>
              <a:t>the</a:t>
            </a:r>
            <a:r>
              <a:rPr lang="de-DE" sz="1000" dirty="0">
                <a:latin typeface="Calibri" panose="020F0502020204030204" pitchFamily="34" charset="0"/>
              </a:rPr>
              <a:t> </a:t>
            </a:r>
            <a:r>
              <a:rPr lang="de-DE" sz="1000" dirty="0" err="1">
                <a:latin typeface="Calibri" panose="020F0502020204030204" pitchFamily="34" charset="0"/>
              </a:rPr>
              <a:t>future</a:t>
            </a:r>
            <a:r>
              <a:rPr lang="de-DE" sz="1000" dirty="0">
                <a:latin typeface="Calibri" panose="020F0502020204030204" pitchFamily="34" charset="0"/>
              </a:rPr>
              <a:t> </a:t>
            </a:r>
            <a:r>
              <a:rPr lang="de-DE" sz="1000" dirty="0" err="1">
                <a:latin typeface="Calibri" panose="020F0502020204030204" pitchFamily="34" charset="0"/>
              </a:rPr>
              <a:t>existence</a:t>
            </a:r>
            <a:r>
              <a:rPr lang="de-DE" sz="1000" dirty="0">
                <a:latin typeface="Calibri" panose="020F0502020204030204" pitchFamily="34" charset="0"/>
              </a:rPr>
              <a:t> </a:t>
            </a:r>
            <a:r>
              <a:rPr lang="de-DE" sz="1000" dirty="0" err="1">
                <a:latin typeface="Calibri" panose="020F0502020204030204" pitchFamily="34" charset="0"/>
              </a:rPr>
              <a:t>of</a:t>
            </a:r>
            <a:r>
              <a:rPr lang="de-DE" sz="1000" dirty="0">
                <a:latin typeface="Calibri" panose="020F0502020204030204" pitchFamily="34" charset="0"/>
              </a:rPr>
              <a:t> </a:t>
            </a:r>
            <a:r>
              <a:rPr lang="de-DE" sz="1000" dirty="0" err="1">
                <a:latin typeface="Calibri" panose="020F0502020204030204" pitchFamily="34" charset="0"/>
              </a:rPr>
              <a:t>new</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systems</a:t>
            </a:r>
            <a:r>
              <a:rPr lang="de-DE" sz="1000" dirty="0">
                <a:latin typeface="Calibri" panose="020F0502020204030204" pitchFamily="34" charset="0"/>
              </a:rPr>
              <a:t> and </a:t>
            </a:r>
            <a:r>
              <a:rPr lang="de-DE" sz="1000" dirty="0" err="1">
                <a:latin typeface="Calibri" panose="020F0502020204030204" pitchFamily="34" charset="0"/>
              </a:rPr>
              <a:t>processes</a:t>
            </a:r>
            <a:r>
              <a:rPr lang="de-DE" sz="1000" dirty="0">
                <a:latin typeface="Calibri" panose="020F0502020204030204" pitchFamily="34" charset="0"/>
              </a:rPr>
              <a:t>; </a:t>
            </a:r>
            <a:r>
              <a:rPr lang="de-DE" sz="1000" dirty="0" err="1">
                <a:latin typeface="Calibri" panose="020F0502020204030204" pitchFamily="34" charset="0"/>
              </a:rPr>
              <a:t>its</a:t>
            </a:r>
            <a:r>
              <a:rPr lang="de-DE" sz="1000" dirty="0">
                <a:latin typeface="Calibri" panose="020F0502020204030204" pitchFamily="34" charset="0"/>
              </a:rPr>
              <a:t> </a:t>
            </a:r>
            <a:r>
              <a:rPr lang="de-DE" sz="1000" dirty="0" err="1">
                <a:latin typeface="Calibri" panose="020F0502020204030204" pitchFamily="34" charset="0"/>
              </a:rPr>
              <a:t>heritage</a:t>
            </a:r>
            <a:r>
              <a:rPr lang="de-DE" sz="1000" dirty="0">
                <a:latin typeface="Calibri" panose="020F0502020204030204" pitchFamily="34" charset="0"/>
              </a:rPr>
              <a:t> </a:t>
            </a:r>
            <a:r>
              <a:rPr lang="de-DE" sz="1000" dirty="0" err="1">
                <a:latin typeface="Calibri" panose="020F0502020204030204" pitchFamily="34" charset="0"/>
              </a:rPr>
              <a:t>is</a:t>
            </a:r>
            <a:r>
              <a:rPr lang="de-DE" sz="1000" dirty="0">
                <a:latin typeface="Calibri" panose="020F0502020204030204" pitchFamily="34" charset="0"/>
              </a:rPr>
              <a:t> </a:t>
            </a:r>
            <a:r>
              <a:rPr lang="de-DE" sz="1000" dirty="0" err="1">
                <a:latin typeface="Calibri" panose="020F0502020204030204" pitchFamily="34" charset="0"/>
              </a:rPr>
              <a:t>resource</a:t>
            </a:r>
            <a:r>
              <a:rPr lang="de-DE" sz="1000" dirty="0">
                <a:latin typeface="Calibri" panose="020F0502020204030204" pitchFamily="34" charset="0"/>
              </a:rPr>
              <a:t>-regenerative </a:t>
            </a:r>
            <a:r>
              <a:rPr lang="de-DE" sz="1000" dirty="0" err="1">
                <a:latin typeface="Calibri" panose="020F0502020204030204" pitchFamily="34" charset="0"/>
              </a:rPr>
              <a:t>rather</a:t>
            </a:r>
            <a:r>
              <a:rPr lang="de-DE" sz="1000" dirty="0">
                <a:latin typeface="Calibri" panose="020F0502020204030204" pitchFamily="34" charset="0"/>
              </a:rPr>
              <a:t> </a:t>
            </a:r>
            <a:r>
              <a:rPr lang="de-DE" sz="1000" dirty="0" err="1">
                <a:latin typeface="Calibri" panose="020F0502020204030204" pitchFamily="34" charset="0"/>
              </a:rPr>
              <a:t>than</a:t>
            </a:r>
            <a:r>
              <a:rPr lang="de-DE" sz="1000" dirty="0">
                <a:latin typeface="Calibri" panose="020F0502020204030204" pitchFamily="34" charset="0"/>
              </a:rPr>
              <a:t> </a:t>
            </a:r>
            <a:r>
              <a:rPr lang="de-DE" sz="1000" dirty="0" err="1">
                <a:latin typeface="Calibri" panose="020F0502020204030204" pitchFamily="34" charset="0"/>
              </a:rPr>
              <a:t>resource-consuming</a:t>
            </a:r>
            <a:r>
              <a:rPr lang="de-DE" sz="1000" dirty="0">
                <a:latin typeface="Calibri" panose="020F0502020204030204" pitchFamily="34" charset="0"/>
              </a:rPr>
              <a:t> </a:t>
            </a:r>
            <a:r>
              <a:rPr lang="de-DE" sz="1000" dirty="0" err="1">
                <a:latin typeface="Calibri" panose="020F0502020204030204" pitchFamily="34" charset="0"/>
              </a:rPr>
              <a:t>for</a:t>
            </a:r>
            <a:r>
              <a:rPr lang="de-DE" sz="1000" dirty="0">
                <a:latin typeface="Calibri" panose="020F0502020204030204" pitchFamily="34" charset="0"/>
              </a:rPr>
              <a:t> </a:t>
            </a:r>
            <a:r>
              <a:rPr lang="de-DE" sz="1000" dirty="0" err="1">
                <a:latin typeface="Calibri" panose="020F0502020204030204" pitchFamily="34" charset="0"/>
              </a:rPr>
              <a:t>future</a:t>
            </a:r>
            <a:r>
              <a:rPr lang="de-DE" sz="1000" dirty="0">
                <a:latin typeface="Calibri" panose="020F0502020204030204" pitchFamily="34" charset="0"/>
              </a:rPr>
              <a:t> </a:t>
            </a:r>
            <a:r>
              <a:rPr lang="de-DE" sz="1000" dirty="0" err="1">
                <a:latin typeface="Calibri" panose="020F0502020204030204" pitchFamily="34" charset="0"/>
              </a:rPr>
              <a:t>work</a:t>
            </a:r>
            <a:r>
              <a:rPr lang="de-DE" sz="1000" dirty="0">
                <a:latin typeface="Calibri" panose="020F0502020204030204" pitchFamily="34" charset="0"/>
              </a:rPr>
              <a:t> </a:t>
            </a:r>
            <a:r>
              <a:rPr lang="de-DE" sz="1000" dirty="0" err="1">
                <a:latin typeface="Calibri" panose="020F0502020204030204" pitchFamily="34" charset="0"/>
              </a:rPr>
              <a:t>processes</a:t>
            </a:r>
            <a:r>
              <a:rPr lang="de-DE" sz="1000" dirty="0">
                <a:latin typeface="Calibri" panose="020F0502020204030204" pitchFamily="34" charset="0"/>
              </a:rPr>
              <a:t>“ (</a:t>
            </a:r>
            <a:r>
              <a:rPr lang="de-DE" sz="1000" dirty="0" err="1">
                <a:latin typeface="Calibri" panose="020F0502020204030204" pitchFamily="34" charset="0"/>
              </a:rPr>
              <a:t>Dochety</a:t>
            </a:r>
            <a:r>
              <a:rPr lang="de-DE" sz="1000" dirty="0">
                <a:latin typeface="Calibri" panose="020F0502020204030204" pitchFamily="34" charset="0"/>
              </a:rPr>
              <a:t> et al. 2009: 5). 4 Kernprinzipien von SWS: 1) SWS zielen darauf ab, Ressourcen, die sie nutzen, möglichst zu regenerieren 2) Entwicklung / Regeneration einer bestimmten Art von Ressourcen soll nicht zu Lasten anderer Arten von Ressourcen gehen; 3) SWS sind in der Lage, Ressourcen versch. Art zu regenerieren und die legitimen Interessen / Bedürfnisse von Akteuren zu berücksichtigen; 4) SWS sichern ihre Existenzgrundlage nicht, indem sie externe Ressourcen (z.B. natürliche Ressourcen) ausbeuten (</a:t>
            </a:r>
            <a:r>
              <a:rPr lang="de-DE" sz="1000" dirty="0" err="1">
                <a:latin typeface="Calibri" panose="020F0502020204030204" pitchFamily="34" charset="0"/>
              </a:rPr>
              <a:t>Docherty</a:t>
            </a:r>
            <a:r>
              <a:rPr lang="de-DE" sz="1000" dirty="0">
                <a:latin typeface="Calibri" panose="020F0502020204030204" pitchFamily="34" charset="0"/>
              </a:rPr>
              <a:t> et al., 2009: 5 f.)</a:t>
            </a:r>
          </a:p>
          <a:p>
            <a:pPr algn="l" eaLnBrk="1" hangingPunct="1"/>
            <a:r>
              <a:rPr lang="de-DE" sz="1000" b="1" dirty="0">
                <a:latin typeface="Calibri" panose="020F0502020204030204" pitchFamily="34" charset="0"/>
              </a:rPr>
              <a:t>Fokus des Konzepts arbeitsökologischer Innovation</a:t>
            </a:r>
            <a:r>
              <a:rPr lang="de-DE" sz="1000" dirty="0">
                <a:latin typeface="Calibri" panose="020F0502020204030204" pitchFamily="34" charset="0"/>
              </a:rPr>
              <a:t>: sozial-ökologische Konnex nachhaltiger Arbeit</a:t>
            </a:r>
          </a:p>
          <a:p>
            <a:pPr algn="l" eaLnBrk="1" hangingPunct="1"/>
            <a:r>
              <a:rPr lang="de-DE" sz="1000" b="1" dirty="0">
                <a:latin typeface="Calibri" panose="020F0502020204030204" pitchFamily="34" charset="0"/>
              </a:rPr>
              <a:t>Menschengerechte Arbeit</a:t>
            </a:r>
            <a:r>
              <a:rPr lang="de-DE" sz="1000" dirty="0">
                <a:latin typeface="Calibri" panose="020F0502020204030204" pitchFamily="34" charset="0"/>
              </a:rPr>
              <a:t>: ,</a:t>
            </a:r>
            <a:r>
              <a:rPr lang="de-DE" sz="1000" b="1" i="1" dirty="0">
                <a:latin typeface="Calibri" panose="020F0502020204030204" pitchFamily="34" charset="0"/>
              </a:rPr>
              <a:t>Schutzmantelkriterien</a:t>
            </a:r>
            <a:r>
              <a:rPr lang="de-DE" sz="1000" dirty="0">
                <a:latin typeface="Calibri" panose="020F0502020204030204" pitchFamily="34" charset="0"/>
              </a:rPr>
              <a:t>‘ guter Arbeit als humane Gestaltungskriterien existenzsichernder Arbeits- und Beschäftigungsverhältnisse </a:t>
            </a:r>
            <a:r>
              <a:rPr lang="de-DE" sz="1000" dirty="0" err="1">
                <a:latin typeface="Calibri" panose="020F0502020204030204" pitchFamily="34" charset="0"/>
              </a:rPr>
              <a:t>iSv</a:t>
            </a:r>
            <a:r>
              <a:rPr lang="de-DE" sz="1000" dirty="0">
                <a:latin typeface="Calibri" panose="020F0502020204030204" pitchFamily="34" charset="0"/>
              </a:rPr>
              <a:t>. </a:t>
            </a:r>
            <a:r>
              <a:rPr lang="de-DE" sz="1000" dirty="0" err="1">
                <a:latin typeface="Calibri" panose="020F0502020204030204" pitchFamily="34" charset="0"/>
              </a:rPr>
              <a:t>Decent</a:t>
            </a:r>
            <a:r>
              <a:rPr lang="de-DE" sz="1000" dirty="0">
                <a:latin typeface="Calibri" panose="020F0502020204030204" pitchFamily="34" charset="0"/>
              </a:rPr>
              <a:t> Work (ILO) in globaler Perspektive : Schaffung produktiver und existenzsichernder Arbeit; Einhaltung von Normen und Rechten bei der Arbeit (ILO-Kernarbeitsnormen als Mindeststandards, wie Verbot von Kinder- und Zwangsarbeit, Recht auf Vereinigungsfreiheit der AN, Mitsprache- und Beteiligungsrechte); Sozialschutz von AN, d.h. soziale Absicherung gegenüber Risiken der Erwerbsarbeit und Arbeits- und Gesundheitsschutz als Basis produktiver Arbeit; </a:t>
            </a:r>
            <a:r>
              <a:rPr lang="de-DE" sz="1000" dirty="0" err="1">
                <a:latin typeface="Calibri" panose="020F0502020204030204" pitchFamily="34" charset="0"/>
              </a:rPr>
              <a:t>Governance</a:t>
            </a:r>
            <a:r>
              <a:rPr lang="de-DE" sz="1000" dirty="0">
                <a:latin typeface="Calibri" panose="020F0502020204030204" pitchFamily="34" charset="0"/>
              </a:rPr>
              <a:t> und sozialer Dialog inklusive Mitbestimmungs- und Beteiligungsrechte von AN auf tariflicher und unternehmensbezogener Ebene.</a:t>
            </a:r>
            <a:br>
              <a:rPr lang="de-DE" sz="1000" dirty="0">
                <a:latin typeface="Calibri" panose="020F0502020204030204" pitchFamily="34" charset="0"/>
              </a:rPr>
            </a:br>
            <a:r>
              <a:rPr lang="de-DE" sz="1000" b="1" i="1" dirty="0">
                <a:latin typeface="Calibri" panose="020F0502020204030204" pitchFamily="34" charset="0"/>
              </a:rPr>
              <a:t>Kriterien der menschengerechten Aufgabengestaltung</a:t>
            </a:r>
            <a:r>
              <a:rPr lang="de-DE" sz="1000" dirty="0">
                <a:latin typeface="Calibri" panose="020F0502020204030204" pitchFamily="34" charset="0"/>
              </a:rPr>
              <a:t>, wie Ganzheitlichkeit der Aufgabe, Anforderungsvielfalt, Chance zur sozialen Interaktion, Arbeitsautonomie, Lern- und Entwicklungschancen bei der Arbeit, </a:t>
            </a:r>
            <a:r>
              <a:rPr lang="de-DE" sz="1000" dirty="0" err="1">
                <a:latin typeface="Calibri" panose="020F0502020204030204" pitchFamily="34" charset="0"/>
              </a:rPr>
              <a:t>Zeitleastizität</a:t>
            </a:r>
            <a:r>
              <a:rPr lang="de-DE" sz="1000" dirty="0">
                <a:latin typeface="Calibri" panose="020F0502020204030204" pitchFamily="34" charset="0"/>
              </a:rPr>
              <a:t>, Sinnhaftigkeit von Arbeitsaufgaben, Vereinbarkeit von Beruf und Familie.</a:t>
            </a:r>
          </a:p>
          <a:p>
            <a:pPr algn="l" eaLnBrk="1" hangingPunct="1"/>
            <a:r>
              <a:rPr lang="de-DE" sz="1000" b="1" dirty="0">
                <a:latin typeface="Calibri" panose="020F0502020204030204" pitchFamily="34" charset="0"/>
              </a:rPr>
              <a:t>Übergreifende Perspektive der Ressourcenregeneration:</a:t>
            </a:r>
            <a:r>
              <a:rPr lang="de-DE" sz="1000" dirty="0">
                <a:latin typeface="Calibri" panose="020F0502020204030204" pitchFamily="34" charset="0"/>
              </a:rPr>
              <a:t>   Regeneration menschlicher und natürlicher Ressourcen bei sich verändernden </a:t>
            </a:r>
            <a:r>
              <a:rPr lang="de-DE" sz="1000" dirty="0" err="1">
                <a:latin typeface="Calibri" panose="020F0502020204030204" pitchFamily="34" charset="0"/>
              </a:rPr>
              <a:t>Umweltkonstalltionen</a:t>
            </a:r>
            <a:r>
              <a:rPr lang="de-DE" sz="1000" dirty="0">
                <a:latin typeface="Calibri" panose="020F0502020204030204" pitchFamily="34" charset="0"/>
              </a:rPr>
              <a:t>. Natürliche Ressourcen = diejenigen Stoffe, die seitens der Natur bereitgestellt werden und für menschliche Zwecke nutzbar gemacht werden. Perspektive auf ,menschliche </a:t>
            </a:r>
            <a:r>
              <a:rPr lang="de-DE" sz="1000" dirty="0" err="1">
                <a:latin typeface="Calibri" panose="020F0502020204030204" pitchFamily="34" charset="0"/>
              </a:rPr>
              <a:t>Ressourcen‘:Erwerbstätige</a:t>
            </a:r>
            <a:r>
              <a:rPr lang="de-DE" sz="1000" dirty="0">
                <a:latin typeface="Calibri" panose="020F0502020204030204" pitchFamily="34" charset="0"/>
              </a:rPr>
              <a:t> Menschen verfügen über vielfältige personale, soziale bzw. organisatorische / institutionelle Ressourcen, die in Arbeitsprozessen mitkonstituiert, verändert erweitert, erhalten, aber auch beeinträchtigt, geschwächt und verbraucht werden können. Arbeitende Menschen als Natur- und Sozialwesen. </a:t>
            </a:r>
          </a:p>
          <a:p>
            <a:pPr algn="l" eaLnBrk="1" hangingPunct="1"/>
            <a:r>
              <a:rPr lang="de-DE" sz="1000" b="1" dirty="0">
                <a:latin typeface="Calibri" panose="020F0502020204030204" pitchFamily="34" charset="0"/>
              </a:rPr>
              <a:t>Unterschiedliche Innovationsebenen</a:t>
            </a:r>
            <a:r>
              <a:rPr lang="de-DE" sz="1000" dirty="0">
                <a:latin typeface="Calibri" panose="020F0502020204030204" pitchFamily="34" charset="0"/>
              </a:rPr>
              <a:t>: Unternehmen, Unternehmenskooperationen und Wertschöpfungsketten, Produkte / Dienstleistungen </a:t>
            </a:r>
          </a:p>
        </p:txBody>
      </p:sp>
      <p:sp>
        <p:nvSpPr>
          <p:cNvPr id="4" name="Foliennummernplatzhalter 3"/>
          <p:cNvSpPr>
            <a:spLocks noGrp="1"/>
          </p:cNvSpPr>
          <p:nvPr>
            <p:ph type="sldNum" sz="quarter" idx="10"/>
          </p:nvPr>
        </p:nvSpPr>
        <p:spPr/>
        <p:txBody>
          <a:bodyPr/>
          <a:lstStyle/>
          <a:p>
            <a:fld id="{0E4C122F-63D5-184E-9091-DAA809B78242}" type="slidenum">
              <a:rPr lang="de-DE" smtClean="0"/>
              <a:pPr/>
              <a:t>23</a:t>
            </a:fld>
            <a:endParaRPr lang="de-DE"/>
          </a:p>
        </p:txBody>
      </p:sp>
    </p:spTree>
    <p:extLst>
      <p:ext uri="{BB962C8B-B14F-4D97-AF65-F5344CB8AC3E}">
        <p14:creationId xmlns:p14="http://schemas.microsoft.com/office/powerpoint/2010/main" val="5001705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24</a:t>
            </a:fld>
            <a:endParaRPr lang="de-DE"/>
          </a:p>
        </p:txBody>
      </p:sp>
    </p:spTree>
    <p:extLst>
      <p:ext uri="{BB962C8B-B14F-4D97-AF65-F5344CB8AC3E}">
        <p14:creationId xmlns:p14="http://schemas.microsoft.com/office/powerpoint/2010/main" val="3089557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eaLnBrk="1" hangingPunct="1"/>
            <a:r>
              <a:rPr lang="de-DE" sz="1000" b="1" dirty="0">
                <a:latin typeface="Calibri" panose="020F0502020204030204" pitchFamily="34" charset="0"/>
              </a:rPr>
              <a:t>Stärkung der Innovationsfähigkeit</a:t>
            </a:r>
            <a:r>
              <a:rPr lang="de-DE" sz="1000" dirty="0">
                <a:latin typeface="Calibri" panose="020F0502020204030204" pitchFamily="34" charset="0"/>
              </a:rPr>
              <a:t>: </a:t>
            </a:r>
          </a:p>
          <a:p>
            <a:pPr marL="170490" indent="-170490" eaLnBrk="1" hangingPunct="1">
              <a:buFontTx/>
              <a:buChar char="-"/>
            </a:pPr>
            <a:r>
              <a:rPr lang="de-DE" sz="1000" dirty="0">
                <a:latin typeface="Calibri" panose="020F0502020204030204" pitchFamily="34" charset="0"/>
              </a:rPr>
              <a:t>Effektiviere innovationsorientierte Kooperationsformen bei </a:t>
            </a:r>
            <a:r>
              <a:rPr lang="de-DE" sz="1000" dirty="0" err="1">
                <a:latin typeface="Calibri" panose="020F0502020204030204" pitchFamily="34" charset="0"/>
              </a:rPr>
              <a:t>hW</a:t>
            </a:r>
            <a:r>
              <a:rPr lang="de-DE" sz="1000" dirty="0">
                <a:latin typeface="Calibri" panose="020F0502020204030204" pitchFamily="34" charset="0"/>
              </a:rPr>
              <a:t> (Pumpwerke – Kläranlagen) und in Kooperation zw. Schiffsbau-UN durch AÖ-Projektreview</a:t>
            </a:r>
          </a:p>
          <a:p>
            <a:pPr marL="170490" indent="-170490" eaLnBrk="1" hangingPunct="1">
              <a:buFontTx/>
              <a:buChar char="-"/>
            </a:pPr>
            <a:r>
              <a:rPr lang="de-DE" sz="1000" dirty="0">
                <a:latin typeface="Calibri" panose="020F0502020204030204" pitchFamily="34" charset="0"/>
              </a:rPr>
              <a:t>Erhöhte Innovationsfähigkeit durch AÖ-Projektreview und Mock-Up-Verfahren</a:t>
            </a:r>
          </a:p>
          <a:p>
            <a:pPr eaLnBrk="1" hangingPunct="1"/>
            <a:r>
              <a:rPr lang="de-DE" sz="1000" b="1" dirty="0">
                <a:latin typeface="Calibri" panose="020F0502020204030204" pitchFamily="34" charset="0"/>
              </a:rPr>
              <a:t>Verbesserte Marktpositionierung</a:t>
            </a:r>
          </a:p>
          <a:p>
            <a:pPr marL="170490" indent="-170490" eaLnBrk="1" hangingPunct="1">
              <a:buFontTx/>
              <a:buChar char="-"/>
            </a:pPr>
            <a:r>
              <a:rPr lang="de-DE" sz="1000" dirty="0">
                <a:latin typeface="Calibri" panose="020F0502020204030204" pitchFamily="34" charset="0"/>
              </a:rPr>
              <a:t>Rollenklärung zwischen UN gegenüber Dritten (z.B. Werften) bewirkt neue Klärungs- und Abspracheroutinen zu Projektbeginn und ermöglicht einheitliches Auftreten gegenüber Werften als Auftraggeber</a:t>
            </a:r>
          </a:p>
          <a:p>
            <a:pPr marL="170490" indent="-170490" eaLnBrk="1" hangingPunct="1">
              <a:buFontTx/>
              <a:buChar char="-"/>
            </a:pPr>
            <a:r>
              <a:rPr lang="de-DE" sz="1000" dirty="0">
                <a:latin typeface="Calibri" panose="020F0502020204030204" pitchFamily="34" charset="0"/>
              </a:rPr>
              <a:t>Entwicklung von Schiffstoren mit E-Zylinder-Antrieb zur Marktreife – mit ökologischen und arbeitsschutzbezogenen Vorteilen</a:t>
            </a:r>
          </a:p>
          <a:p>
            <a:pPr eaLnBrk="1" hangingPunct="1"/>
            <a:r>
              <a:rPr lang="de-DE" sz="1000" b="1" dirty="0">
                <a:latin typeface="Calibri" panose="020F0502020204030204" pitchFamily="34" charset="0"/>
              </a:rPr>
              <a:t>Stärkung der AG-Attraktivität / Betriebstreue</a:t>
            </a:r>
          </a:p>
          <a:p>
            <a:pPr marL="170490" indent="-170490" defTabSz="909279" eaLnBrk="1" hangingPunct="1">
              <a:buFontTx/>
              <a:buChar char="-"/>
              <a:defRPr/>
            </a:pPr>
            <a:r>
              <a:rPr lang="de-DE" sz="1000" dirty="0">
                <a:latin typeface="Calibri" panose="020F0502020204030204" pitchFamily="34" charset="0"/>
              </a:rPr>
              <a:t>Einführung von MA-Gesprächen in Schiffsbau-UN als Folge von AÖ-Review</a:t>
            </a:r>
          </a:p>
          <a:p>
            <a:pPr marL="170490" indent="-170490" eaLnBrk="1" hangingPunct="1">
              <a:buFontTx/>
              <a:buChar char="-"/>
            </a:pPr>
            <a:r>
              <a:rPr lang="de-DE" sz="1000" dirty="0">
                <a:latin typeface="Calibri" panose="020F0502020204030204" pitchFamily="34" charset="0"/>
              </a:rPr>
              <a:t>Beteiligung an AÖ-Innovationen erleben MA als Anerkennung ihrer Person und ihres Fach- und EW bei </a:t>
            </a:r>
            <a:r>
              <a:rPr lang="de-DE" sz="1000" dirty="0" err="1">
                <a:latin typeface="Calibri" panose="020F0502020204030204" pitchFamily="34" charset="0"/>
              </a:rPr>
              <a:t>hW</a:t>
            </a:r>
            <a:r>
              <a:rPr lang="de-DE" sz="1000" dirty="0">
                <a:latin typeface="Calibri" panose="020F0502020204030204" pitchFamily="34" charset="0"/>
              </a:rPr>
              <a:t> und Schiffsbau-UN</a:t>
            </a:r>
          </a:p>
          <a:p>
            <a:pPr eaLnBrk="1" hangingPunct="1"/>
            <a:r>
              <a:rPr lang="de-DE" sz="1000" b="1" dirty="0">
                <a:latin typeface="Calibri" panose="020F0502020204030204" pitchFamily="34" charset="0"/>
              </a:rPr>
              <a:t>Verbesserung der AQ</a:t>
            </a:r>
          </a:p>
          <a:p>
            <a:pPr marL="170490" indent="-170490" eaLnBrk="1" hangingPunct="1">
              <a:buFontTx/>
              <a:buChar char="-"/>
            </a:pPr>
            <a:r>
              <a:rPr lang="de-DE" sz="1000" dirty="0">
                <a:latin typeface="Calibri" panose="020F0502020204030204" pitchFamily="34" charset="0"/>
              </a:rPr>
              <a:t>Beteiligungsorientierte Innovationsgestaltung per se</a:t>
            </a:r>
          </a:p>
          <a:p>
            <a:pPr marL="170490" indent="-170490" eaLnBrk="1" hangingPunct="1">
              <a:buFontTx/>
              <a:buChar char="-"/>
            </a:pPr>
            <a:r>
              <a:rPr lang="de-DE" sz="1000" dirty="0">
                <a:latin typeface="Calibri" panose="020F0502020204030204" pitchFamily="34" charset="0"/>
              </a:rPr>
              <a:t>- AÖ-Projektreview: Reduzierung von Kooperations- und Interaktionsstress in der ,Kette‘</a:t>
            </a:r>
          </a:p>
          <a:p>
            <a:pPr marL="170490" indent="-170490" eaLnBrk="1" hangingPunct="1">
              <a:buFontTx/>
              <a:buChar char="-"/>
            </a:pPr>
            <a:r>
              <a:rPr lang="de-DE" sz="1000" dirty="0">
                <a:latin typeface="Calibri" panose="020F0502020204030204" pitchFamily="34" charset="0"/>
              </a:rPr>
              <a:t>Mobilitätsprojekt bei </a:t>
            </a:r>
            <a:r>
              <a:rPr lang="de-DE" sz="1000" dirty="0" err="1">
                <a:latin typeface="Calibri" panose="020F0502020204030204" pitchFamily="34" charset="0"/>
              </a:rPr>
              <a:t>hW</a:t>
            </a:r>
            <a:r>
              <a:rPr lang="de-DE" sz="1000" dirty="0">
                <a:latin typeface="Calibri" panose="020F0502020204030204" pitchFamily="34" charset="0"/>
              </a:rPr>
              <a:t>: Reduzierung von Stress aufgrund verkehrsbedingter zeitlicher Verzögerungen und effektiverer Arbeitsweise</a:t>
            </a:r>
          </a:p>
          <a:p>
            <a:pPr eaLnBrk="1" hangingPunct="1"/>
            <a:r>
              <a:rPr lang="de-DE" sz="1000" b="1" dirty="0">
                <a:latin typeface="Calibri" panose="020F0502020204030204" pitchFamily="34" charset="0"/>
              </a:rPr>
              <a:t>Kompetenzentwicklung von Fach- und Führungskräften</a:t>
            </a:r>
            <a:r>
              <a:rPr lang="de-DE" sz="1000" dirty="0">
                <a:latin typeface="Calibri" panose="020F0502020204030204" pitchFamily="34" charset="0"/>
              </a:rPr>
              <a:t>:</a:t>
            </a:r>
          </a:p>
          <a:p>
            <a:pPr marL="170490" indent="-170490" eaLnBrk="1" hangingPunct="1">
              <a:buFontTx/>
              <a:buChar char="-"/>
            </a:pPr>
            <a:r>
              <a:rPr lang="de-DE" sz="1000" dirty="0">
                <a:latin typeface="Calibri" panose="020F0502020204030204" pitchFamily="34" charset="0"/>
              </a:rPr>
              <a:t>Seminare zu gesundheitsförderlichem Führen und agilem PM</a:t>
            </a:r>
          </a:p>
          <a:p>
            <a:pPr marL="170490" indent="-170490" eaLnBrk="1" hangingPunct="1">
              <a:buFontTx/>
              <a:buChar char="-"/>
            </a:pPr>
            <a:r>
              <a:rPr lang="de-DE" sz="1000" dirty="0">
                <a:latin typeface="Calibri" panose="020F0502020204030204" pitchFamily="34" charset="0"/>
              </a:rPr>
              <a:t>Kontinuierliche Auseinandersetzung mit AÖ-Konzept</a:t>
            </a:r>
          </a:p>
          <a:p>
            <a:pPr eaLnBrk="1" hangingPunct="1"/>
            <a:r>
              <a:rPr lang="de-DE" sz="1000" b="1" dirty="0">
                <a:latin typeface="Calibri" panose="020F0502020204030204" pitchFamily="34" charset="0"/>
              </a:rPr>
              <a:t>Erschließung neuer </a:t>
            </a:r>
            <a:r>
              <a:rPr lang="de-DE" sz="1000" b="1" dirty="0" err="1">
                <a:latin typeface="Calibri" panose="020F0502020204030204" pitchFamily="34" charset="0"/>
              </a:rPr>
              <a:t>ökolog</a:t>
            </a:r>
            <a:r>
              <a:rPr lang="de-DE" sz="1000" b="1" dirty="0">
                <a:latin typeface="Calibri" panose="020F0502020204030204" pitchFamily="34" charset="0"/>
              </a:rPr>
              <a:t>. Optimierungspotenziale</a:t>
            </a:r>
            <a:r>
              <a:rPr lang="de-DE" sz="1000" dirty="0">
                <a:latin typeface="Calibri" panose="020F0502020204030204" pitchFamily="34" charset="0"/>
              </a:rPr>
              <a:t>:</a:t>
            </a:r>
          </a:p>
          <a:p>
            <a:pPr eaLnBrk="1" hangingPunct="1"/>
            <a:r>
              <a:rPr lang="de-DE" sz="1000" dirty="0">
                <a:latin typeface="Calibri" panose="020F0502020204030204" pitchFamily="34" charset="0"/>
              </a:rPr>
              <a:t>- Potenziale zur Einsparung bei Material- und Ressourcenschonung</a:t>
            </a:r>
          </a:p>
          <a:p>
            <a:pPr eaLnBrk="1" hangingPunct="1"/>
            <a:r>
              <a:rPr lang="de-DE" sz="1000" dirty="0">
                <a:latin typeface="Calibri" panose="020F0502020204030204" pitchFamily="34" charset="0"/>
              </a:rPr>
              <a:t>- CO2-Reduzierung durch E-Bike-Nutzung bei mobiler Arbeit</a:t>
            </a:r>
          </a:p>
          <a:p>
            <a:pPr eaLnBrk="1" hangingPunct="1"/>
            <a:endParaRPr lang="de-DE" sz="1000" dirty="0">
              <a:latin typeface="Calibri" panose="020F0502020204030204" pitchFamily="34" charset="0"/>
            </a:endParaRPr>
          </a:p>
          <a:p>
            <a:pPr marL="170490" indent="-170490" eaLnBrk="1" hangingPunct="1">
              <a:buFontTx/>
              <a:buChar char="-"/>
            </a:pPr>
            <a:endParaRPr lang="de-DE" sz="1000" dirty="0">
              <a:latin typeface="Calibri" panose="020F0502020204030204" pitchFamily="34" charset="0"/>
            </a:endParaRPr>
          </a:p>
        </p:txBody>
      </p:sp>
      <p:sp>
        <p:nvSpPr>
          <p:cNvPr id="4" name="Foliennummernplatzhalter 3"/>
          <p:cNvSpPr>
            <a:spLocks noGrp="1"/>
          </p:cNvSpPr>
          <p:nvPr>
            <p:ph type="sldNum" sz="quarter" idx="10"/>
          </p:nvPr>
        </p:nvSpPr>
        <p:spPr/>
        <p:txBody>
          <a:bodyPr/>
          <a:lstStyle/>
          <a:p>
            <a:fld id="{0E4C122F-63D5-184E-9091-DAA809B78242}" type="slidenum">
              <a:rPr lang="de-DE" smtClean="0"/>
              <a:pPr/>
              <a:t>25</a:t>
            </a:fld>
            <a:endParaRPr lang="de-DE"/>
          </a:p>
        </p:txBody>
      </p:sp>
    </p:spTree>
    <p:extLst>
      <p:ext uri="{BB962C8B-B14F-4D97-AF65-F5344CB8AC3E}">
        <p14:creationId xmlns:p14="http://schemas.microsoft.com/office/powerpoint/2010/main" val="38941550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26</a:t>
            </a:fld>
            <a:endParaRPr lang="de-DE"/>
          </a:p>
        </p:txBody>
      </p:sp>
    </p:spTree>
    <p:extLst>
      <p:ext uri="{BB962C8B-B14F-4D97-AF65-F5344CB8AC3E}">
        <p14:creationId xmlns:p14="http://schemas.microsoft.com/office/powerpoint/2010/main" val="2780308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27</a:t>
            </a:fld>
            <a:endParaRPr lang="de-DE"/>
          </a:p>
        </p:txBody>
      </p:sp>
    </p:spTree>
    <p:extLst>
      <p:ext uri="{BB962C8B-B14F-4D97-AF65-F5344CB8AC3E}">
        <p14:creationId xmlns:p14="http://schemas.microsoft.com/office/powerpoint/2010/main" val="916421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28</a:t>
            </a:fld>
            <a:endParaRPr lang="de-DE"/>
          </a:p>
        </p:txBody>
      </p:sp>
    </p:spTree>
    <p:extLst>
      <p:ext uri="{BB962C8B-B14F-4D97-AF65-F5344CB8AC3E}">
        <p14:creationId xmlns:p14="http://schemas.microsoft.com/office/powerpoint/2010/main" val="10486583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a:p>
            <a:r>
              <a:rPr lang="de-DE" b="1" dirty="0"/>
              <a:t>Am besten hier: Bedanken bei allen Projektbeteiligten:</a:t>
            </a:r>
          </a:p>
          <a:p>
            <a:pPr marL="170490" indent="-170490">
              <a:buFontTx/>
              <a:buChar char="-"/>
            </a:pPr>
            <a:r>
              <a:rPr lang="de-DE" b="1" dirty="0"/>
              <a:t>Unternehmenspartnern</a:t>
            </a:r>
          </a:p>
          <a:p>
            <a:pPr marL="170490" indent="-170490">
              <a:buFontTx/>
              <a:buChar char="-"/>
            </a:pPr>
            <a:r>
              <a:rPr lang="de-DE" b="1" dirty="0"/>
              <a:t>Umsetzungspartnern inklusive PUU</a:t>
            </a:r>
          </a:p>
          <a:p>
            <a:pPr marL="170490" indent="-170490">
              <a:buFontTx/>
              <a:buChar char="-"/>
            </a:pPr>
            <a:r>
              <a:rPr lang="de-DE" b="1" dirty="0"/>
              <a:t>Projektteam UB</a:t>
            </a:r>
          </a:p>
          <a:p>
            <a:pPr marL="170490" indent="-170490">
              <a:buFontTx/>
              <a:buChar char="-"/>
            </a:pPr>
            <a:r>
              <a:rPr lang="de-DE" b="1" dirty="0"/>
              <a:t>Projektträger Karlsruhe für Unterstützung und Begleitung: Frau </a:t>
            </a:r>
            <a:r>
              <a:rPr lang="de-DE" b="1" dirty="0" err="1"/>
              <a:t>Mesow</a:t>
            </a:r>
            <a:r>
              <a:rPr lang="de-DE" b="1" dirty="0"/>
              <a:t> / Hr. Dr. </a:t>
            </a:r>
            <a:r>
              <a:rPr lang="de-DE" b="1" dirty="0" err="1"/>
              <a:t>Lucumi</a:t>
            </a:r>
            <a:endParaRPr lang="de-DE" b="1" dirty="0"/>
          </a:p>
        </p:txBody>
      </p:sp>
      <p:sp>
        <p:nvSpPr>
          <p:cNvPr id="4" name="Foliennummernplatzhalter 3"/>
          <p:cNvSpPr>
            <a:spLocks noGrp="1"/>
          </p:cNvSpPr>
          <p:nvPr>
            <p:ph type="sldNum" sz="quarter" idx="10"/>
          </p:nvPr>
        </p:nvSpPr>
        <p:spPr/>
        <p:txBody>
          <a:bodyPr/>
          <a:lstStyle/>
          <a:p>
            <a:fld id="{0E4C122F-63D5-184E-9091-DAA809B78242}" type="slidenum">
              <a:rPr lang="de-DE" smtClean="0"/>
              <a:pPr/>
              <a:t>29</a:t>
            </a:fld>
            <a:endParaRPr lang="de-DE"/>
          </a:p>
        </p:txBody>
      </p:sp>
    </p:spTree>
    <p:extLst>
      <p:ext uri="{BB962C8B-B14F-4D97-AF65-F5344CB8AC3E}">
        <p14:creationId xmlns:p14="http://schemas.microsoft.com/office/powerpoint/2010/main" val="973823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p>
        </p:txBody>
      </p:sp>
      <p:sp>
        <p:nvSpPr>
          <p:cNvPr id="4"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1618702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1380985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 bearbeiten</a:t>
            </a:r>
          </a:p>
        </p:txBody>
      </p:sp>
      <p:sp>
        <p:nvSpPr>
          <p:cNvPr id="4"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4170112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85800" y="1981200"/>
            <a:ext cx="3810000" cy="2743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981200"/>
            <a:ext cx="3810000" cy="2743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3917086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1733705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374302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2600025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2827232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2077340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196890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15100" y="609600"/>
            <a:ext cx="1943100" cy="4114800"/>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685800" y="609600"/>
            <a:ext cx="5676900" cy="4114800"/>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4097449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el, ClipArt und Tex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e-DE"/>
              <a:t>Titelmasterformat durch Klicken bearbeiten</a:t>
            </a:r>
          </a:p>
        </p:txBody>
      </p:sp>
      <p:sp>
        <p:nvSpPr>
          <p:cNvPr id="3" name="ClipArt-Platzhalter 2"/>
          <p:cNvSpPr>
            <a:spLocks noGrp="1"/>
          </p:cNvSpPr>
          <p:nvPr>
            <p:ph type="clipArt" sz="half" idx="1"/>
          </p:nvPr>
        </p:nvSpPr>
        <p:spPr>
          <a:xfrm>
            <a:off x="685800" y="1981200"/>
            <a:ext cx="3810000" cy="2743200"/>
          </a:xfrm>
        </p:spPr>
        <p:txBody>
          <a:bodyPr/>
          <a:lstStyle/>
          <a:p>
            <a:pPr lvl="0"/>
            <a:endParaRPr lang="de-DE" noProof="0"/>
          </a:p>
        </p:txBody>
      </p:sp>
      <p:sp>
        <p:nvSpPr>
          <p:cNvPr id="4" name="Textplatzhalter 3"/>
          <p:cNvSpPr>
            <a:spLocks noGrp="1"/>
          </p:cNvSpPr>
          <p:nvPr>
            <p:ph type="body" sz="half" idx="2"/>
          </p:nvPr>
        </p:nvSpPr>
        <p:spPr>
          <a:xfrm>
            <a:off x="4648200" y="1981200"/>
            <a:ext cx="3810000" cy="27432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31210972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hart" preserve="1">
  <p:cSld name="Titel, Text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e-DE"/>
              <a:t>Titelmasterformat durch Klicken bearbeiten</a:t>
            </a:r>
          </a:p>
        </p:txBody>
      </p:sp>
      <p:sp>
        <p:nvSpPr>
          <p:cNvPr id="3" name="Textplatzhalter 2"/>
          <p:cNvSpPr>
            <a:spLocks noGrp="1"/>
          </p:cNvSpPr>
          <p:nvPr>
            <p:ph type="body" sz="half" idx="1"/>
          </p:nvPr>
        </p:nvSpPr>
        <p:spPr>
          <a:xfrm>
            <a:off x="685800" y="1981200"/>
            <a:ext cx="3810000" cy="27432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iagrammplatzhalter 3"/>
          <p:cNvSpPr>
            <a:spLocks noGrp="1"/>
          </p:cNvSpPr>
          <p:nvPr>
            <p:ph type="chart" sz="half" idx="2"/>
          </p:nvPr>
        </p:nvSpPr>
        <p:spPr>
          <a:xfrm>
            <a:off x="4648200" y="1981200"/>
            <a:ext cx="3810000" cy="2743200"/>
          </a:xfrm>
        </p:spPr>
        <p:txBody>
          <a:bodyPr/>
          <a:lstStyle/>
          <a:p>
            <a:pPr lvl="0"/>
            <a:endParaRPr lang="de-DE" noProof="0"/>
          </a:p>
        </p:txBody>
      </p:sp>
      <p:sp>
        <p:nvSpPr>
          <p:cNvPr id="5" name="Rectangle 4"/>
          <p:cNvSpPr>
            <a:spLocks noGrp="1" noChangeArrowheads="1"/>
          </p:cNvSpPr>
          <p:nvPr>
            <p:ph type="dt" sz="half" idx="10"/>
          </p:nvPr>
        </p:nvSpPr>
        <p:spPr>
          <a:ln/>
        </p:spPr>
        <p:txBody>
          <a:bodyPr/>
          <a:lstStyle>
            <a:lvl1pPr>
              <a:defRPr/>
            </a:lvl1pPr>
          </a:lstStyle>
          <a:p>
            <a:r>
              <a:rPr lang="de-DE"/>
              <a:t>Eingabe über Folienmaster</a:t>
            </a:r>
          </a:p>
        </p:txBody>
      </p:sp>
    </p:spTree>
    <p:extLst>
      <p:ext uri="{BB962C8B-B14F-4D97-AF65-F5344CB8AC3E}">
        <p14:creationId xmlns:p14="http://schemas.microsoft.com/office/powerpoint/2010/main" val="2686966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de-DE"/>
              <a:t>text</a:t>
            </a:r>
          </a:p>
        </p:txBody>
      </p:sp>
      <p:sp>
        <p:nvSpPr>
          <p:cNvPr id="1027" name="Rectangle 3"/>
          <p:cNvSpPr>
            <a:spLocks noGrp="1" noChangeArrowheads="1"/>
          </p:cNvSpPr>
          <p:nvPr>
            <p:ph type="body" idx="1"/>
          </p:nvPr>
        </p:nvSpPr>
        <p:spPr bwMode="auto">
          <a:xfrm>
            <a:off x="685800" y="1981200"/>
            <a:ext cx="77724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de-DE"/>
              <a:t>text</a:t>
            </a:r>
          </a:p>
        </p:txBody>
      </p:sp>
      <p:sp>
        <p:nvSpPr>
          <p:cNvPr id="1028" name="Rectangle 4"/>
          <p:cNvSpPr>
            <a:spLocks noGrp="1" noChangeArrowheads="1"/>
          </p:cNvSpPr>
          <p:nvPr>
            <p:ph type="dt" sz="half" idx="2"/>
          </p:nvPr>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Arial Unicode MS" charset="0"/>
              </a:defRPr>
            </a:lvl1pPr>
          </a:lstStyle>
          <a:p>
            <a:r>
              <a:rPr lang="de-DE"/>
              <a:t>Eingabe über Folienmaster</a:t>
            </a:r>
          </a:p>
        </p:txBody>
      </p:sp>
      <p:sp>
        <p:nvSpPr>
          <p:cNvPr id="1029" name="Line 8"/>
          <p:cNvSpPr>
            <a:spLocks noChangeShapeType="1"/>
          </p:cNvSpPr>
          <p:nvPr userDrawn="1"/>
        </p:nvSpPr>
        <p:spPr bwMode="auto">
          <a:xfrm>
            <a:off x="0" y="6172200"/>
            <a:ext cx="67056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de-DE"/>
          </a:p>
        </p:txBody>
      </p:sp>
      <p:sp>
        <p:nvSpPr>
          <p:cNvPr id="1030" name="Line 9"/>
          <p:cNvSpPr>
            <a:spLocks noChangeShapeType="1"/>
          </p:cNvSpPr>
          <p:nvPr userDrawn="1"/>
        </p:nvSpPr>
        <p:spPr bwMode="auto">
          <a:xfrm flipV="1">
            <a:off x="6705600" y="5867400"/>
            <a:ext cx="0" cy="304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de-DE"/>
          </a:p>
        </p:txBody>
      </p:sp>
      <p:sp>
        <p:nvSpPr>
          <p:cNvPr id="1031" name="Line 10"/>
          <p:cNvSpPr>
            <a:spLocks noChangeShapeType="1"/>
          </p:cNvSpPr>
          <p:nvPr userDrawn="1"/>
        </p:nvSpPr>
        <p:spPr bwMode="auto">
          <a:xfrm>
            <a:off x="6705600" y="5867400"/>
            <a:ext cx="2438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de-DE"/>
          </a:p>
        </p:txBody>
      </p:sp>
      <p:pic>
        <p:nvPicPr>
          <p:cNvPr id="1032" name="Picture 11"/>
          <p:cNvPicPr>
            <a:picLocks noChangeAspect="1" noChangeArrowheads="1"/>
          </p:cNvPicPr>
          <p:nvPr userDrawn="1"/>
        </p:nvPicPr>
        <p:blipFill>
          <a:blip r:embed="rId15" cstate="email">
            <a:extLst>
              <a:ext uri="{28A0092B-C50C-407E-A947-70E740481C1C}">
                <a14:useLocalDpi xmlns:a14="http://schemas.microsoft.com/office/drawing/2010/main" val="0"/>
              </a:ext>
            </a:extLst>
          </a:blip>
          <a:srcRect/>
          <a:stretch>
            <a:fillRect/>
          </a:stretch>
        </p:blipFill>
        <p:spPr bwMode="auto">
          <a:xfrm>
            <a:off x="6934200" y="5943600"/>
            <a:ext cx="1828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033" name="Rectangle 14"/>
          <p:cNvSpPr>
            <a:spLocks noChangeArrowheads="1"/>
          </p:cNvSpPr>
          <p:nvPr/>
        </p:nvSpPr>
        <p:spPr bwMode="auto">
          <a:xfrm>
            <a:off x="6705600" y="5867400"/>
            <a:ext cx="24384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Times New Roman" pitchFamily="18" charset="0"/>
          <a:ea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www.iaw.uni-bremen.de/index.php" TargetMode="External"/><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tif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hyperlink" Target="https://www.nagut.uni-bremen.de/"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nagut.uni-bremen.de/download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nagut.uni-bremen.de/downloads"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Datumsplatzhalter 4"/>
          <p:cNvSpPr>
            <a:spLocks noGrp="1"/>
          </p:cNvSpPr>
          <p:nvPr>
            <p:ph type="dt" sz="quarter" idx="10"/>
          </p:nvPr>
        </p:nvSpPr>
        <p:spPr>
          <a:xfrm>
            <a:off x="395288" y="6165850"/>
            <a:ext cx="1368425" cy="492125"/>
          </a:xfrm>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400">
                <a:solidFill>
                  <a:schemeClr val="tx1"/>
                </a:solidFill>
                <a:latin typeface="Times New Roman" charset="0"/>
                <a:ea typeface="ＭＳ Ｐゴシック" charset="0"/>
              </a:defRPr>
            </a:lvl1pPr>
            <a:lvl2pPr marL="742950" indent="-285750" eaLnBrk="0" hangingPunct="0">
              <a:defRPr sz="1400">
                <a:solidFill>
                  <a:schemeClr val="tx1"/>
                </a:solidFill>
                <a:latin typeface="Times New Roman" charset="0"/>
                <a:ea typeface="ＭＳ Ｐゴシック" charset="0"/>
              </a:defRPr>
            </a:lvl2pPr>
            <a:lvl3pPr marL="1143000" indent="-228600" eaLnBrk="0" hangingPunct="0">
              <a:defRPr sz="1400">
                <a:solidFill>
                  <a:schemeClr val="tx1"/>
                </a:solidFill>
                <a:latin typeface="Times New Roman" charset="0"/>
                <a:ea typeface="ＭＳ Ｐゴシック" charset="0"/>
              </a:defRPr>
            </a:lvl3pPr>
            <a:lvl4pPr marL="1600200" indent="-228600" eaLnBrk="0" hangingPunct="0">
              <a:defRPr sz="1400">
                <a:solidFill>
                  <a:schemeClr val="tx1"/>
                </a:solidFill>
                <a:latin typeface="Times New Roman" charset="0"/>
                <a:ea typeface="ＭＳ Ｐゴシック" charset="0"/>
              </a:defRPr>
            </a:lvl4pPr>
            <a:lvl5pPr marL="2057400" indent="-228600" eaLnBrk="0" hangingPunct="0">
              <a:defRPr sz="1400">
                <a:solidFill>
                  <a:schemeClr val="tx1"/>
                </a:solidFill>
                <a:latin typeface="Times New Roman" charset="0"/>
                <a:ea typeface="ＭＳ Ｐゴシック" charset="0"/>
              </a:defRPr>
            </a:lvl5pPr>
            <a:lvl6pPr marL="2514600" indent="-228600" algn="r" eaLnBrk="0" fontAlgn="base" hangingPunct="0">
              <a:spcBef>
                <a:spcPct val="0"/>
              </a:spcBef>
              <a:spcAft>
                <a:spcPct val="0"/>
              </a:spcAft>
              <a:defRPr sz="1400">
                <a:solidFill>
                  <a:schemeClr val="tx1"/>
                </a:solidFill>
                <a:latin typeface="Times New Roman" charset="0"/>
                <a:ea typeface="ＭＳ Ｐゴシック" charset="0"/>
              </a:defRPr>
            </a:lvl6pPr>
            <a:lvl7pPr marL="2971800" indent="-228600" algn="r" eaLnBrk="0" fontAlgn="base" hangingPunct="0">
              <a:spcBef>
                <a:spcPct val="0"/>
              </a:spcBef>
              <a:spcAft>
                <a:spcPct val="0"/>
              </a:spcAft>
              <a:defRPr sz="1400">
                <a:solidFill>
                  <a:schemeClr val="tx1"/>
                </a:solidFill>
                <a:latin typeface="Times New Roman" charset="0"/>
                <a:ea typeface="ＭＳ Ｐゴシック" charset="0"/>
              </a:defRPr>
            </a:lvl7pPr>
            <a:lvl8pPr marL="3429000" indent="-228600" algn="r" eaLnBrk="0" fontAlgn="base" hangingPunct="0">
              <a:spcBef>
                <a:spcPct val="0"/>
              </a:spcBef>
              <a:spcAft>
                <a:spcPct val="0"/>
              </a:spcAft>
              <a:defRPr sz="1400">
                <a:solidFill>
                  <a:schemeClr val="tx1"/>
                </a:solidFill>
                <a:latin typeface="Times New Roman" charset="0"/>
                <a:ea typeface="ＭＳ Ｐゴシック" charset="0"/>
              </a:defRPr>
            </a:lvl8pPr>
            <a:lvl9pPr marL="3886200" indent="-228600" algn="r" eaLnBrk="0" fontAlgn="base" hangingPunct="0">
              <a:spcBef>
                <a:spcPct val="0"/>
              </a:spcBef>
              <a:spcAft>
                <a:spcPct val="0"/>
              </a:spcAft>
              <a:defRPr sz="1400">
                <a:solidFill>
                  <a:schemeClr val="tx1"/>
                </a:solidFill>
                <a:latin typeface="Times New Roman" charset="0"/>
                <a:ea typeface="ＭＳ Ｐゴシック" charset="0"/>
              </a:defRPr>
            </a:lvl9pPr>
          </a:lstStyle>
          <a:p>
            <a:pPr eaLnBrk="1" hangingPunct="1"/>
            <a:r>
              <a:rPr lang="de-DE" sz="1200">
                <a:latin typeface="Arial Unicode MS" charset="0"/>
              </a:rPr>
              <a:t>Eingabe über Folienmaster</a:t>
            </a:r>
          </a:p>
        </p:txBody>
      </p:sp>
      <p:sp>
        <p:nvSpPr>
          <p:cNvPr id="2051" name="Rectangle 2"/>
          <p:cNvSpPr>
            <a:spLocks noGrp="1" noChangeArrowheads="1"/>
          </p:cNvSpPr>
          <p:nvPr>
            <p:ph type="title"/>
          </p:nvPr>
        </p:nvSpPr>
        <p:spPr>
          <a:xfrm>
            <a:off x="683568" y="1628800"/>
            <a:ext cx="8064896" cy="3035424"/>
          </a:xfrm>
        </p:spPr>
        <p:txBody>
          <a:bodyPr/>
          <a:lstStyle/>
          <a:p>
            <a:r>
              <a:rPr lang="de-DE" sz="2400" b="1" dirty="0">
                <a:latin typeface="Calibri" panose="020F0502020204030204" pitchFamily="34" charset="0"/>
                <a:cs typeface="Calibri" panose="020F0502020204030204" pitchFamily="34" charset="0"/>
              </a:rPr>
              <a:t>HGAL-Veranstaltung: Ökologie &amp; Arbeit – Ökologie der Arbeit</a:t>
            </a:r>
            <a:br>
              <a:rPr lang="de-DE" sz="3600" b="1" dirty="0">
                <a:latin typeface="Calibri" panose="020F0502020204030204" pitchFamily="34" charset="0"/>
                <a:cs typeface="Calibri" panose="020F0502020204030204" pitchFamily="34" charset="0"/>
              </a:rPr>
            </a:br>
            <a:r>
              <a:rPr lang="de-DE" sz="2800" b="1" dirty="0">
                <a:solidFill>
                  <a:srgbClr val="0070C0"/>
                </a:solidFill>
                <a:latin typeface="Calibri" panose="020F0502020204030204" pitchFamily="34" charset="0"/>
                <a:cs typeface="Calibri" panose="020F0502020204030204" pitchFamily="34" charset="0"/>
              </a:rPr>
              <a:t>Gute Arbeit und ökologische Innovation verbinden: Kernergebnisse aus dem </a:t>
            </a:r>
            <a:r>
              <a:rPr lang="de-DE" sz="2800" b="1" dirty="0" err="1">
                <a:solidFill>
                  <a:srgbClr val="0070C0"/>
                </a:solidFill>
                <a:latin typeface="Calibri" panose="020F0502020204030204" pitchFamily="34" charset="0"/>
                <a:cs typeface="Calibri" panose="020F0502020204030204" pitchFamily="34" charset="0"/>
              </a:rPr>
              <a:t>NaGut</a:t>
            </a:r>
            <a:r>
              <a:rPr lang="de-DE" sz="2800" b="1" dirty="0">
                <a:solidFill>
                  <a:srgbClr val="0070C0"/>
                </a:solidFill>
                <a:latin typeface="Calibri" panose="020F0502020204030204" pitchFamily="34" charset="0"/>
                <a:cs typeface="Calibri" panose="020F0502020204030204" pitchFamily="34" charset="0"/>
              </a:rPr>
              <a:t>-Pilotprojekt</a:t>
            </a:r>
            <a:br>
              <a:rPr lang="de-DE" sz="2800" dirty="0">
                <a:solidFill>
                  <a:srgbClr val="0070C0"/>
                </a:solidFill>
                <a:latin typeface="Calibri" panose="020F0502020204030204" pitchFamily="34" charset="0"/>
                <a:cs typeface="Calibri" panose="020F0502020204030204" pitchFamily="34" charset="0"/>
              </a:rPr>
            </a:br>
            <a:br>
              <a:rPr lang="de-DE" sz="2800" dirty="0">
                <a:solidFill>
                  <a:srgbClr val="0070C0"/>
                </a:solidFill>
                <a:latin typeface="Calibri" panose="020F0502020204030204" pitchFamily="34" charset="0"/>
                <a:cs typeface="Calibri" panose="020F0502020204030204" pitchFamily="34" charset="0"/>
              </a:rPr>
            </a:br>
            <a:r>
              <a:rPr lang="de-DE" sz="2000" dirty="0">
                <a:latin typeface="Calibri" panose="020F0502020204030204" pitchFamily="34" charset="0"/>
                <a:cs typeface="Calibri" panose="020F0502020204030204" pitchFamily="34" charset="0"/>
              </a:rPr>
              <a:t>PD Dr. Guido Becke</a:t>
            </a:r>
            <a:endParaRPr lang="de-DE" sz="2000" i="1" dirty="0">
              <a:latin typeface="Calibri" panose="020F0502020204030204" pitchFamily="34" charset="0"/>
              <a:cs typeface="Calibri" panose="020F0502020204030204" pitchFamily="34" charset="0"/>
            </a:endParaRPr>
          </a:p>
        </p:txBody>
      </p:sp>
      <p:pic>
        <p:nvPicPr>
          <p:cNvPr id="2052" name="Picture 3" descr="D:\IAW\logo-archiv\LOGO.gif">
            <a:hlinkClick r:id="rId3"/>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121525" y="369888"/>
            <a:ext cx="1331913"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4" descr="H:\wiebke\Arbnehmerkammer (r_s).jpg"/>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858000" y="5943600"/>
            <a:ext cx="19812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850" y="6237288"/>
            <a:ext cx="1981200" cy="312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 name="Textfeld 1"/>
          <p:cNvSpPr txBox="1"/>
          <p:nvPr/>
        </p:nvSpPr>
        <p:spPr>
          <a:xfrm>
            <a:off x="2305050" y="5261138"/>
            <a:ext cx="4536504" cy="400110"/>
          </a:xfrm>
          <a:prstGeom prst="rect">
            <a:avLst/>
          </a:prstGeom>
          <a:noFill/>
        </p:spPr>
        <p:txBody>
          <a:bodyPr wrap="square" rtlCol="0">
            <a:spAutoFit/>
          </a:bodyPr>
          <a:lstStyle/>
          <a:p>
            <a:pPr algn="ctr"/>
            <a:r>
              <a:rPr lang="de-DE" sz="2000" dirty="0">
                <a:latin typeface="Calibri"/>
                <a:cs typeface="Calibri"/>
              </a:rPr>
              <a:t>25.09.2019, Dottendorf</a:t>
            </a:r>
          </a:p>
        </p:txBody>
      </p:sp>
      <p:pic>
        <p:nvPicPr>
          <p:cNvPr id="8" name="Bild 1" descr="../../../../../../../Desktop/Bildschirmfoto%202016-07-12%20um"/>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812899" y="464414"/>
            <a:ext cx="982345" cy="701040"/>
          </a:xfrm>
          <a:prstGeom prst="rect">
            <a:avLst/>
          </a:prstGeom>
          <a:noFill/>
          <a:ln>
            <a:noFill/>
          </a:ln>
        </p:spPr>
      </p:pic>
      <p:pic>
        <p:nvPicPr>
          <p:cNvPr id="9" name="Grafik 8"/>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4860032" y="529804"/>
            <a:ext cx="1728192" cy="570260"/>
          </a:xfrm>
          <a:prstGeom prst="rect">
            <a:avLst/>
          </a:prstGeom>
        </p:spPr>
      </p:pic>
      <p:pic>
        <p:nvPicPr>
          <p:cNvPr id="3" name="Grafik 2"/>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366324" y="4830678"/>
            <a:ext cx="1575816" cy="10972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1368152"/>
          </a:xfrm>
        </p:spPr>
        <p:txBody>
          <a:bodyPr/>
          <a:lstStyle/>
          <a:p>
            <a:pPr algn="l" eaLnBrk="1" hangingPunct="1"/>
            <a:r>
              <a:rPr lang="de-DE" sz="2800" b="1" dirty="0">
                <a:solidFill>
                  <a:srgbClr val="0070C0"/>
                </a:solidFill>
                <a:latin typeface="Calibri"/>
                <a:cs typeface="Calibri"/>
              </a:rPr>
              <a:t>Übersicht</a:t>
            </a:r>
          </a:p>
        </p:txBody>
      </p:sp>
      <p:sp>
        <p:nvSpPr>
          <p:cNvPr id="4099" name="Rectangle 3"/>
          <p:cNvSpPr>
            <a:spLocks noGrp="1" noChangeArrowheads="1"/>
          </p:cNvSpPr>
          <p:nvPr>
            <p:ph type="subTitle" idx="1"/>
          </p:nvPr>
        </p:nvSpPr>
        <p:spPr>
          <a:xfrm>
            <a:off x="683568" y="1268760"/>
            <a:ext cx="7848872" cy="4608512"/>
          </a:xfrm>
        </p:spPr>
        <p:txBody>
          <a:bodyPr/>
          <a:lstStyle/>
          <a:p>
            <a:pPr indent="-98425" algn="l" eaLnBrk="1" hangingPunct="1"/>
            <a:endParaRPr lang="de-DE" sz="2400" b="1" dirty="0">
              <a:latin typeface="Calibri" panose="020F0502020204030204" pitchFamily="34" charset="0"/>
              <a:cs typeface="Arial"/>
            </a:endParaRPr>
          </a:p>
          <a:p>
            <a:pPr marL="358775" indent="-358775" algn="l" eaLnBrk="1" hangingPunct="1">
              <a:buClr>
                <a:srgbClr val="C00000"/>
              </a:buClr>
              <a:buFont typeface="+mj-lt"/>
              <a:buAutoNum type="arabicParenBoth"/>
            </a:pPr>
            <a:r>
              <a:rPr lang="de-DE" sz="2400" b="1" dirty="0">
                <a:latin typeface="Calibri" panose="020F0502020204030204" pitchFamily="34" charset="0"/>
                <a:cs typeface="Arial"/>
              </a:rPr>
              <a:t> Ausgangslage und Pilotprojekt</a:t>
            </a:r>
            <a:endParaRPr lang="de-DE" sz="2400" b="1" dirty="0">
              <a:solidFill>
                <a:srgbClr val="FF0000"/>
              </a:solidFill>
              <a:latin typeface="Calibri" panose="020F0502020204030204" pitchFamily="34" charset="0"/>
              <a:cs typeface="Arial"/>
            </a:endParaRPr>
          </a:p>
          <a:p>
            <a:pPr marL="358775" indent="-358775" algn="l" eaLnBrk="1" hangingPunct="1">
              <a:buClr>
                <a:srgbClr val="C00000"/>
              </a:buClr>
              <a:buFont typeface="+mj-lt"/>
              <a:buAutoNum type="arabicParenBoth"/>
            </a:pPr>
            <a:r>
              <a:rPr lang="de-DE" sz="2400" b="1" dirty="0">
                <a:latin typeface="Calibri" panose="020F0502020204030204" pitchFamily="34" charset="0"/>
                <a:cs typeface="Arial"/>
              </a:rPr>
              <a:t> Das Konzept der arbeitsökologischen Innovation </a:t>
            </a:r>
          </a:p>
          <a:p>
            <a:pPr marL="358775" indent="-358775" algn="l" eaLnBrk="1" hangingPunct="1">
              <a:buClr>
                <a:srgbClr val="C00000"/>
              </a:buClr>
              <a:buFont typeface="+mj-lt"/>
              <a:buAutoNum type="arabicParenBoth"/>
            </a:pPr>
            <a:r>
              <a:rPr lang="de-DE" sz="2400" b="1" dirty="0">
                <a:latin typeface="Calibri" panose="020F0502020204030204" pitchFamily="34" charset="0"/>
                <a:cs typeface="Arial"/>
              </a:rPr>
              <a:t> </a:t>
            </a:r>
            <a:r>
              <a:rPr lang="de-DE" sz="2400" b="1" dirty="0" err="1">
                <a:latin typeface="Calibri" panose="020F0502020204030204" pitchFamily="34" charset="0"/>
                <a:cs typeface="Arial"/>
              </a:rPr>
              <a:t>NaGut</a:t>
            </a:r>
            <a:r>
              <a:rPr lang="de-DE" sz="2400" b="1" dirty="0">
                <a:latin typeface="Calibri" panose="020F0502020204030204" pitchFamily="34" charset="0"/>
                <a:cs typeface="Arial"/>
              </a:rPr>
              <a:t> – Zentrale Erkenntnisse</a:t>
            </a:r>
          </a:p>
          <a:p>
            <a:pPr marL="358775" indent="-358775" algn="l" eaLnBrk="1" hangingPunct="1">
              <a:buClr>
                <a:srgbClr val="C00000"/>
              </a:buClr>
              <a:buFont typeface="+mj-lt"/>
              <a:buAutoNum type="arabicParenBoth"/>
            </a:pPr>
            <a:r>
              <a:rPr lang="de-DE" sz="2400" b="1" dirty="0">
                <a:latin typeface="Calibri" panose="020F0502020204030204" pitchFamily="34" charset="0"/>
                <a:cs typeface="Arial"/>
              </a:rPr>
              <a:t> Forschungsperspektiven </a:t>
            </a: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820408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1) Ausgangslage</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r>
              <a:rPr lang="de-DE" sz="2400" b="1" dirty="0">
                <a:solidFill>
                  <a:srgbClr val="0070C0"/>
                </a:solidFill>
                <a:latin typeface="Calibri" panose="020F0502020204030204" pitchFamily="34" charset="0"/>
              </a:rPr>
              <a:t>,Arbeit‘ </a:t>
            </a:r>
            <a:r>
              <a:rPr lang="de-DE" sz="2400" b="1" i="1" dirty="0">
                <a:solidFill>
                  <a:srgbClr val="0070C0"/>
                </a:solidFill>
                <a:latin typeface="Calibri" panose="020F0502020204030204" pitchFamily="34" charset="0"/>
              </a:rPr>
              <a:t>und</a:t>
            </a:r>
            <a:r>
              <a:rPr lang="de-DE" sz="2400" b="1" dirty="0">
                <a:solidFill>
                  <a:srgbClr val="0070C0"/>
                </a:solidFill>
                <a:latin typeface="Calibri" panose="020F0502020204030204" pitchFamily="34" charset="0"/>
              </a:rPr>
              <a:t> ,Ökologie‘ als Gestaltungsperspektive?</a:t>
            </a:r>
          </a:p>
          <a:p>
            <a:pPr algn="l" eaLnBrk="1" hangingPunct="1">
              <a:buClr>
                <a:srgbClr val="C00000"/>
              </a:buClr>
            </a:pPr>
            <a:r>
              <a:rPr lang="de-DE" sz="2400" b="1" i="1" dirty="0">
                <a:latin typeface="Calibri" panose="020F0502020204030204" pitchFamily="34" charset="0"/>
              </a:rPr>
              <a:t>Wechselverhältnis von ,Arbeit‘ und ,Ökologie‘ beachten</a:t>
            </a:r>
            <a:endParaRPr lang="de-DE" sz="2400" dirty="0">
              <a:latin typeface="Calibri" panose="020F0502020204030204" pitchFamily="34" charset="0"/>
            </a:endParaRPr>
          </a:p>
          <a:p>
            <a:pPr marL="800100" lvl="1" indent="-342900" algn="l" eaLnBrk="1" hangingPunct="1">
              <a:buClr>
                <a:srgbClr val="C00000"/>
              </a:buClr>
              <a:buFont typeface="Symbol" panose="05050102010706020507" pitchFamily="18" charset="2"/>
              <a:buChar char="-"/>
            </a:pPr>
            <a:r>
              <a:rPr lang="de-DE" sz="2200" dirty="0">
                <a:latin typeface="Calibri" panose="020F0502020204030204" pitchFamily="34" charset="0"/>
              </a:rPr>
              <a:t>,Green-Economy-Perspektive‘: Schaffung von ,Green Jobs‘</a:t>
            </a:r>
          </a:p>
          <a:p>
            <a:pPr marL="800100" lvl="1" indent="-342900" algn="l" eaLnBrk="1" hangingPunct="1">
              <a:buClr>
                <a:srgbClr val="C00000"/>
              </a:buClr>
              <a:buFont typeface="Symbol" panose="05050102010706020507" pitchFamily="18" charset="2"/>
              <a:buChar char="-"/>
            </a:pPr>
            <a:r>
              <a:rPr lang="de-DE" sz="2200" dirty="0">
                <a:latin typeface="Calibri" panose="020F0502020204030204" pitchFamily="34" charset="0"/>
              </a:rPr>
              <a:t>Arbeitswissenschaftliche Perspektive: Erhalt des menschlichen Arbeitsvermögens</a:t>
            </a:r>
          </a:p>
          <a:p>
            <a:pPr lvl="1" algn="l" eaLnBrk="1" hangingPunct="1">
              <a:buClr>
                <a:srgbClr val="C00000"/>
              </a:buClr>
            </a:pPr>
            <a:endParaRPr lang="de-DE" sz="2400" dirty="0">
              <a:latin typeface="Calibri" panose="020F0502020204030204" pitchFamily="34" charset="0"/>
            </a:endParaRPr>
          </a:p>
          <a:p>
            <a:pPr algn="l" eaLnBrk="1" hangingPunct="1">
              <a:buClr>
                <a:srgbClr val="C00000"/>
              </a:buClr>
            </a:pPr>
            <a:r>
              <a:rPr lang="de-DE" sz="2400" b="1" i="1" dirty="0">
                <a:solidFill>
                  <a:srgbClr val="FF0000"/>
                </a:solidFill>
                <a:latin typeface="Calibri" panose="020F0502020204030204" pitchFamily="34" charset="0"/>
              </a:rPr>
              <a:t>→</a:t>
            </a:r>
            <a:r>
              <a:rPr lang="de-DE" sz="2400" b="1" i="1" dirty="0">
                <a:latin typeface="Calibri" panose="020F0502020204030204" pitchFamily="34" charset="0"/>
              </a:rPr>
              <a:t> Wie lässt sich menschenwürdige Erwerbsarbeit mit  </a:t>
            </a:r>
            <a:br>
              <a:rPr lang="de-DE" sz="2400" b="1" i="1" dirty="0">
                <a:latin typeface="Calibri" panose="020F0502020204030204" pitchFamily="34" charset="0"/>
              </a:rPr>
            </a:br>
            <a:r>
              <a:rPr lang="de-DE" sz="2400" b="1" i="1" dirty="0">
                <a:latin typeface="Calibri" panose="020F0502020204030204" pitchFamily="34" charset="0"/>
              </a:rPr>
              <a:t>     ökologischen Innovationen verbinden? </a:t>
            </a: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211349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r>
              <a:rPr lang="de-DE" sz="2800" b="1" dirty="0">
                <a:latin typeface="Calibri" panose="020F0502020204030204" pitchFamily="34" charset="0"/>
                <a:cs typeface="Arial"/>
              </a:rPr>
              <a:t>1) Ausgangslage </a:t>
            </a:r>
          </a:p>
        </p:txBody>
      </p:sp>
      <p:sp>
        <p:nvSpPr>
          <p:cNvPr id="4099" name="Rectangle 3"/>
          <p:cNvSpPr>
            <a:spLocks noGrp="1" noChangeArrowheads="1"/>
          </p:cNvSpPr>
          <p:nvPr>
            <p:ph type="subTitle" idx="1"/>
          </p:nvPr>
        </p:nvSpPr>
        <p:spPr>
          <a:xfrm>
            <a:off x="683568" y="1268760"/>
            <a:ext cx="6264696" cy="4968552"/>
          </a:xfrm>
        </p:spPr>
        <p:txBody>
          <a:bodyPr/>
          <a:lstStyle/>
          <a:p>
            <a:pPr algn="l" eaLnBrk="1" hangingPunct="1"/>
            <a:r>
              <a:rPr lang="de-DE" sz="2400" b="1" dirty="0">
                <a:solidFill>
                  <a:srgbClr val="0070C0"/>
                </a:solidFill>
                <a:latin typeface="Calibri" panose="020F0502020204030204" pitchFamily="34" charset="0"/>
              </a:rPr>
              <a:t>Warum und wie Arbeit und Ökologie zusammen denken?</a:t>
            </a:r>
          </a:p>
          <a:p>
            <a:pPr marL="342900" indent="-342900" algn="l" eaLnBrk="1" hangingPunct="1">
              <a:buClr>
                <a:srgbClr val="C00000"/>
              </a:buClr>
              <a:buFont typeface="Arial" panose="020B0604020202020204" pitchFamily="34" charset="0"/>
              <a:buChar char="•"/>
            </a:pPr>
            <a:r>
              <a:rPr lang="de-DE" sz="2200" dirty="0">
                <a:latin typeface="Calibri" panose="020F0502020204030204" pitchFamily="34" charset="0"/>
              </a:rPr>
              <a:t>Umweltinnovationen → ungeplante Auswirkungen auf Arbeit und Beschäftigung</a:t>
            </a:r>
          </a:p>
          <a:p>
            <a:pPr marL="342900" indent="-342900" algn="l" eaLnBrk="1" hangingPunct="1">
              <a:buClr>
                <a:srgbClr val="C00000"/>
              </a:buClr>
              <a:buFont typeface="Arial" panose="020B0604020202020204" pitchFamily="34" charset="0"/>
              <a:buChar char="•"/>
            </a:pPr>
            <a:r>
              <a:rPr lang="de-DE" sz="2200" dirty="0">
                <a:latin typeface="Calibri" panose="020F0502020204030204" pitchFamily="34" charset="0"/>
              </a:rPr>
              <a:t>Ausblendung von Arbeitsqualität bei Umweltinnovationen → Ziel- und Erwartungskonflikte</a:t>
            </a:r>
          </a:p>
          <a:p>
            <a:pPr marL="342900" indent="-342900" algn="l" eaLnBrk="1" hangingPunct="1">
              <a:buClr>
                <a:srgbClr val="C00000"/>
              </a:buClr>
              <a:buFont typeface="Arial" panose="020B0604020202020204" pitchFamily="34" charset="0"/>
              <a:buChar char="•"/>
            </a:pPr>
            <a:r>
              <a:rPr lang="de-DE" sz="2200" dirty="0">
                <a:latin typeface="Calibri" panose="020F0502020204030204" pitchFamily="34" charset="0"/>
              </a:rPr>
              <a:t>,Destruktive Arbeit‘→ Umweltschädigung</a:t>
            </a:r>
          </a:p>
          <a:p>
            <a:pPr marL="342900" indent="-342900" algn="l" eaLnBrk="1" hangingPunct="1">
              <a:buClr>
                <a:srgbClr val="C00000"/>
              </a:buClr>
              <a:buFont typeface="Arial" panose="020B0604020202020204" pitchFamily="34" charset="0"/>
              <a:buChar char="•"/>
            </a:pPr>
            <a:r>
              <a:rPr lang="de-DE" sz="2200" dirty="0">
                <a:latin typeface="Calibri" panose="020F0502020204030204" pitchFamily="34" charset="0"/>
              </a:rPr>
              <a:t>Arbeitsqualität → Unterstützung von Umweltinnovationen durch Beschäftigte</a:t>
            </a:r>
          </a:p>
          <a:p>
            <a:pPr marL="342900" indent="-342900" algn="l" eaLnBrk="1" hangingPunct="1">
              <a:buClr>
                <a:srgbClr val="C00000"/>
              </a:buClr>
              <a:buFont typeface="Arial" panose="020B0604020202020204" pitchFamily="34" charset="0"/>
              <a:buChar char="•"/>
            </a:pPr>
            <a:r>
              <a:rPr lang="de-DE" sz="2200" dirty="0">
                <a:latin typeface="Calibri" panose="020F0502020204030204" pitchFamily="34" charset="0"/>
              </a:rPr>
              <a:t>Erweiterte Subjektperspektive: Gesellschaftlicher Nutzen / Sinn der Arbeit</a:t>
            </a:r>
          </a:p>
          <a:p>
            <a:pPr marL="342900" indent="-342900" algn="l" eaLnBrk="1" hangingPunct="1">
              <a:buFont typeface="Wingdings" panose="05000000000000000000" pitchFamily="2" charset="2"/>
              <a:buChar char="§"/>
            </a:pPr>
            <a:endParaRPr lang="de-DE" sz="2200" dirty="0">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8" name="Grafik 7"/>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008893" y="1991765"/>
            <a:ext cx="1305708" cy="1252709"/>
          </a:xfrm>
          <a:prstGeom prst="rect">
            <a:avLst/>
          </a:prstGeom>
        </p:spPr>
      </p:pic>
      <p:sp>
        <p:nvSpPr>
          <p:cNvPr id="10" name="Rectangle 3"/>
          <p:cNvSpPr txBox="1">
            <a:spLocks noChangeArrowheads="1"/>
          </p:cNvSpPr>
          <p:nvPr/>
        </p:nvSpPr>
        <p:spPr bwMode="auto">
          <a:xfrm>
            <a:off x="7004417" y="3429000"/>
            <a:ext cx="1550577" cy="1625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ＭＳ Ｐゴシック" charset="0"/>
                <a:cs typeface="+mn-cs"/>
              </a:defRPr>
            </a:lvl1pPr>
            <a:lvl2pPr marL="457200" indent="0" algn="ctr" rtl="0" eaLnBrk="0" fontAlgn="base" hangingPunct="0">
              <a:spcBef>
                <a:spcPct val="20000"/>
              </a:spcBef>
              <a:spcAft>
                <a:spcPct val="0"/>
              </a:spcAft>
              <a:buNone/>
              <a:defRPr sz="2800">
                <a:solidFill>
                  <a:schemeClr val="tx1"/>
                </a:solidFill>
                <a:latin typeface="+mn-lt"/>
                <a:ea typeface="ＭＳ Ｐゴシック" charset="0"/>
              </a:defRPr>
            </a:lvl2pPr>
            <a:lvl3pPr marL="914400" indent="0" algn="ctr" rtl="0" eaLnBrk="0" fontAlgn="base" hangingPunct="0">
              <a:spcBef>
                <a:spcPct val="20000"/>
              </a:spcBef>
              <a:spcAft>
                <a:spcPct val="0"/>
              </a:spcAft>
              <a:buNone/>
              <a:defRPr sz="2400">
                <a:solidFill>
                  <a:schemeClr val="tx1"/>
                </a:solidFill>
                <a:latin typeface="+mn-lt"/>
                <a:ea typeface="ＭＳ Ｐゴシック" charset="0"/>
              </a:defRPr>
            </a:lvl3pPr>
            <a:lvl4pPr marL="1371600" indent="0" algn="ctr" rtl="0" eaLnBrk="0" fontAlgn="base" hangingPunct="0">
              <a:spcBef>
                <a:spcPct val="20000"/>
              </a:spcBef>
              <a:spcAft>
                <a:spcPct val="0"/>
              </a:spcAft>
              <a:buNone/>
              <a:defRPr sz="2000">
                <a:solidFill>
                  <a:schemeClr val="tx1"/>
                </a:solidFill>
                <a:latin typeface="+mn-lt"/>
                <a:ea typeface="ＭＳ Ｐゴシック" charset="0"/>
              </a:defRPr>
            </a:lvl4pPr>
            <a:lvl5pPr marL="1828800" indent="0" algn="ctr" rtl="0" eaLnBrk="0" fontAlgn="base" hangingPunct="0">
              <a:spcBef>
                <a:spcPct val="20000"/>
              </a:spcBef>
              <a:spcAft>
                <a:spcPct val="0"/>
              </a:spcAft>
              <a:buNone/>
              <a:defRPr sz="2000">
                <a:solidFill>
                  <a:schemeClr val="tx1"/>
                </a:solidFill>
                <a:latin typeface="+mn-lt"/>
                <a:ea typeface="ＭＳ Ｐゴシック"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algn="l" eaLnBrk="1" hangingPunct="1"/>
            <a:endParaRPr lang="de-DE" sz="2400" b="1" kern="0" dirty="0">
              <a:solidFill>
                <a:srgbClr val="00B050"/>
              </a:solidFill>
              <a:latin typeface="Calibri" panose="020F0502020204030204" pitchFamily="34" charset="0"/>
            </a:endParaRPr>
          </a:p>
        </p:txBody>
      </p:sp>
    </p:spTree>
    <p:extLst>
      <p:ext uri="{BB962C8B-B14F-4D97-AF65-F5344CB8AC3E}">
        <p14:creationId xmlns:p14="http://schemas.microsoft.com/office/powerpoint/2010/main" val="290072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1)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das Pilotprojekt</a:t>
            </a:r>
          </a:p>
        </p:txBody>
      </p:sp>
      <p:sp>
        <p:nvSpPr>
          <p:cNvPr id="4099" name="Rectangle 3"/>
          <p:cNvSpPr>
            <a:spLocks noGrp="1" noChangeArrowheads="1"/>
          </p:cNvSpPr>
          <p:nvPr>
            <p:ph type="subTitle" idx="1"/>
          </p:nvPr>
        </p:nvSpPr>
        <p:spPr>
          <a:xfrm>
            <a:off x="683568" y="1060915"/>
            <a:ext cx="6336704" cy="5176397"/>
          </a:xfrm>
        </p:spPr>
        <p:txBody>
          <a:bodyPr/>
          <a:lstStyle/>
          <a:p>
            <a:pPr algn="l" eaLnBrk="1" hangingPunct="1"/>
            <a:endParaRPr lang="de-DE" sz="1000" b="1" dirty="0">
              <a:solidFill>
                <a:srgbClr val="3399FF"/>
              </a:solidFill>
              <a:latin typeface="Calibri" panose="020F0502020204030204" pitchFamily="34" charset="0"/>
            </a:endParaRPr>
          </a:p>
          <a:p>
            <a:pPr algn="l" eaLnBrk="1" hangingPunct="1"/>
            <a:r>
              <a:rPr lang="de-DE" sz="2400" b="1" dirty="0">
                <a:solidFill>
                  <a:srgbClr val="0070C0"/>
                </a:solidFill>
                <a:latin typeface="Calibri" panose="020F0502020204030204" pitchFamily="34" charset="0"/>
              </a:rPr>
              <a:t>Der Projektansatz</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Pilotprojekt → ,Zukunft der Arbeit durch Nachhaltigkeit sichern‘</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Ausgangspunkt und Priorität: </a:t>
            </a:r>
            <a:r>
              <a:rPr lang="de-DE" sz="2400" dirty="0">
                <a:latin typeface="Calibri" panose="020F0502020204030204" pitchFamily="34" charset="0"/>
              </a:rPr>
              <a:t>Unternehmensbezogene Handlungsbedarfe</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Fokus: </a:t>
            </a:r>
            <a:r>
              <a:rPr lang="de-DE" sz="2400" dirty="0">
                <a:latin typeface="Calibri" panose="020F0502020204030204" pitchFamily="34" charset="0"/>
              </a:rPr>
              <a:t>Gestaltungsorientierte Forschung und Entwicklung → ,Arbeit und Ökologie‘</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Explorativ-experimentelles Vorgehen</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Verknüpfung unterschiedlicher Handlungsebenen → Verbundpartner </a:t>
            </a:r>
          </a:p>
          <a:p>
            <a:pPr algn="l" eaLnBrk="1" hangingPunct="1"/>
            <a:endParaRPr lang="de-DE" sz="2400" b="1" dirty="0">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10" name="Inhaltsplatzhalter 4"/>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bwMode="auto">
          <a:xfrm>
            <a:off x="6948264" y="1492979"/>
            <a:ext cx="2106771" cy="3304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pic>
    </p:spTree>
    <p:extLst>
      <p:ext uri="{BB962C8B-B14F-4D97-AF65-F5344CB8AC3E}">
        <p14:creationId xmlns:p14="http://schemas.microsoft.com/office/powerpoint/2010/main" val="4002843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116632"/>
            <a:ext cx="6624736" cy="944283"/>
          </a:xfrm>
        </p:spPr>
        <p:txBody>
          <a:bodyPr/>
          <a:lstStyle/>
          <a:p>
            <a:pPr algn="l" eaLnBrk="1" hangingPunct="1">
              <a:buClr>
                <a:srgbClr val="C00000"/>
              </a:buClr>
            </a:pPr>
            <a:r>
              <a:rPr lang="de-DE" sz="2400" b="1" dirty="0">
                <a:latin typeface="Calibri" panose="020F0502020204030204" pitchFamily="34" charset="0"/>
                <a:cs typeface="Arial"/>
              </a:rPr>
              <a:t>2) Teilprojekte: </a:t>
            </a:r>
            <a:r>
              <a:rPr lang="de-DE" sz="2400" b="1" dirty="0" err="1">
                <a:latin typeface="Calibri" panose="020F0502020204030204" pitchFamily="34" charset="0"/>
                <a:cs typeface="Arial"/>
              </a:rPr>
              <a:t>hanseWasser</a:t>
            </a:r>
            <a:r>
              <a:rPr lang="de-DE" sz="2400" b="1" dirty="0">
                <a:latin typeface="Calibri" panose="020F0502020204030204" pitchFamily="34" charset="0"/>
                <a:cs typeface="Arial"/>
              </a:rPr>
              <a:t> GmbH</a:t>
            </a:r>
          </a:p>
        </p:txBody>
      </p:sp>
      <p:sp>
        <p:nvSpPr>
          <p:cNvPr id="4099" name="Rectangle 3"/>
          <p:cNvSpPr>
            <a:spLocks noGrp="1" noChangeArrowheads="1"/>
          </p:cNvSpPr>
          <p:nvPr>
            <p:ph type="subTitle" idx="1"/>
          </p:nvPr>
        </p:nvSpPr>
        <p:spPr>
          <a:xfrm>
            <a:off x="683568" y="1124744"/>
            <a:ext cx="7704856" cy="5112568"/>
          </a:xfrm>
        </p:spPr>
        <p:txBody>
          <a:bodyPr/>
          <a:lstStyle/>
          <a:p>
            <a:pPr indent="-98425" algn="l" eaLnBrk="1" hangingPunct="1"/>
            <a:r>
              <a:rPr lang="de-DE" sz="2400" b="1" dirty="0">
                <a:latin typeface="Calibri" panose="020F0502020204030204" pitchFamily="34" charset="0"/>
              </a:rPr>
              <a:t>Teilprojekt 1: </a:t>
            </a:r>
            <a:br>
              <a:rPr lang="de-DE" sz="2400" b="1" dirty="0">
                <a:latin typeface="Calibri" panose="020F0502020204030204" pitchFamily="34" charset="0"/>
              </a:rPr>
            </a:br>
            <a:r>
              <a:rPr lang="de-DE" sz="2400" b="1" dirty="0">
                <a:latin typeface="Calibri" panose="020F0502020204030204" pitchFamily="34" charset="0"/>
              </a:rPr>
              <a:t>Gute Arbeit und nachhaltige Mobilität</a:t>
            </a:r>
          </a:p>
          <a:p>
            <a:pPr marL="244475" indent="-342900" algn="l" eaLnBrk="1" hangingPunct="1">
              <a:buFont typeface="Arial" panose="020B0604020202020204" pitchFamily="34" charset="0"/>
              <a:buChar char="•"/>
            </a:pPr>
            <a:r>
              <a:rPr lang="de-DE" sz="2400" dirty="0">
                <a:latin typeface="Calibri" panose="020F0502020204030204" pitchFamily="34" charset="0"/>
              </a:rPr>
              <a:t>Kanalbau und -sanierung: Ingenieurdienstleistungen</a:t>
            </a:r>
          </a:p>
          <a:p>
            <a:pPr marL="244475" indent="-342900" algn="l" eaLnBrk="1" hangingPunct="1">
              <a:buFont typeface="Arial" panose="020B0604020202020204" pitchFamily="34" charset="0"/>
              <a:buChar char="•"/>
            </a:pPr>
            <a:r>
              <a:rPr lang="de-DE" sz="2400" dirty="0">
                <a:latin typeface="Calibri" panose="020F0502020204030204" pitchFamily="34" charset="0"/>
              </a:rPr>
              <a:t>Arbeitsökologische Innovation durch Nutzung von E-Bikes </a:t>
            </a:r>
            <a:br>
              <a:rPr lang="de-DE" sz="2400" dirty="0">
                <a:latin typeface="Calibri" panose="020F0502020204030204" pitchFamily="34" charset="0"/>
              </a:rPr>
            </a:br>
            <a:r>
              <a:rPr lang="de-DE" sz="2400" dirty="0">
                <a:latin typeface="Calibri" panose="020F0502020204030204" pitchFamily="34" charset="0"/>
              </a:rPr>
              <a:t> und digitaler Medien bei mobiler Arbeit</a:t>
            </a:r>
          </a:p>
          <a:p>
            <a:pPr indent="-98425" algn="l" eaLnBrk="1" hangingPunct="1"/>
            <a:endParaRPr lang="de-DE" sz="2400" b="1" dirty="0">
              <a:solidFill>
                <a:srgbClr val="0070C0"/>
              </a:solidFill>
              <a:latin typeface="Calibri" panose="020F0502020204030204" pitchFamily="34" charset="0"/>
            </a:endParaRPr>
          </a:p>
          <a:p>
            <a:pPr indent="-98425" algn="l" eaLnBrk="1" hangingPunct="1"/>
            <a:r>
              <a:rPr lang="de-DE" sz="2400" b="1" dirty="0">
                <a:latin typeface="Calibri" panose="020F0502020204030204" pitchFamily="34" charset="0"/>
              </a:rPr>
              <a:t>Teilprojekt 2: </a:t>
            </a:r>
            <a:br>
              <a:rPr lang="de-DE" sz="2400" b="1" dirty="0">
                <a:latin typeface="Calibri" panose="020F0502020204030204" pitchFamily="34" charset="0"/>
              </a:rPr>
            </a:br>
            <a:r>
              <a:rPr lang="de-DE" sz="2400" b="1" dirty="0">
                <a:latin typeface="Calibri" panose="020F0502020204030204" pitchFamily="34" charset="0"/>
              </a:rPr>
              <a:t>Erfahrungswissen und Energieoptimierung Pumpwerke</a:t>
            </a:r>
          </a:p>
          <a:p>
            <a:pPr marL="244475" indent="-342900" algn="l" eaLnBrk="1" hangingPunct="1">
              <a:buFont typeface="Arial" panose="020B0604020202020204" pitchFamily="34" charset="0"/>
              <a:buChar char="•"/>
            </a:pPr>
            <a:r>
              <a:rPr lang="de-DE" sz="2400" dirty="0">
                <a:latin typeface="Calibri" panose="020F0502020204030204" pitchFamily="34" charset="0"/>
              </a:rPr>
              <a:t>Fokus: Identifizierung arbeitsökologischer Erfolgsfaktoren </a:t>
            </a:r>
          </a:p>
          <a:p>
            <a:pPr marL="244475" indent="-342900" algn="l" eaLnBrk="1" hangingPunct="1">
              <a:buFont typeface="Arial" panose="020B0604020202020204" pitchFamily="34" charset="0"/>
              <a:buChar char="•"/>
            </a:pPr>
            <a:r>
              <a:rPr lang="de-DE" sz="2400" b="1" dirty="0">
                <a:latin typeface="Calibri" panose="020F0502020204030204" pitchFamily="34" charset="0"/>
              </a:rPr>
              <a:t>Transferprojekt</a:t>
            </a:r>
            <a:r>
              <a:rPr lang="de-DE" sz="2400" dirty="0">
                <a:latin typeface="Calibri" panose="020F0502020204030204" pitchFamily="34" charset="0"/>
              </a:rPr>
              <a:t> ,Störungsmanagement in der Leitwarte‘</a:t>
            </a: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42397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r>
              <a:rPr lang="de-DE" sz="2400" b="1" dirty="0">
                <a:latin typeface="Calibri"/>
                <a:cs typeface="Calibri"/>
              </a:rPr>
              <a:t>2) Teilprojekte: Stahlbau Nord GmbH </a:t>
            </a:r>
            <a:br>
              <a:rPr lang="de-DE" sz="2400" b="1" dirty="0">
                <a:latin typeface="Calibri"/>
                <a:cs typeface="Calibri"/>
              </a:rPr>
            </a:br>
            <a:r>
              <a:rPr lang="de-DE" sz="2400" b="1" dirty="0">
                <a:latin typeface="Calibri"/>
                <a:cs typeface="Calibri"/>
              </a:rPr>
              <a:t>     </a:t>
            </a:r>
            <a:r>
              <a:rPr lang="de-DE" sz="2400" b="1" dirty="0" err="1">
                <a:latin typeface="Calibri"/>
                <a:cs typeface="Calibri"/>
              </a:rPr>
              <a:t>Macor</a:t>
            </a:r>
            <a:r>
              <a:rPr lang="de-DE" sz="2400" b="1" dirty="0">
                <a:latin typeface="Calibri"/>
                <a:cs typeface="Calibri"/>
              </a:rPr>
              <a:t> Marine Solutions GmbH &amp; Co. KG</a:t>
            </a:r>
          </a:p>
        </p:txBody>
      </p:sp>
      <p:sp>
        <p:nvSpPr>
          <p:cNvPr id="4099" name="Rectangle 3"/>
          <p:cNvSpPr>
            <a:spLocks noGrp="1" noChangeArrowheads="1"/>
          </p:cNvSpPr>
          <p:nvPr>
            <p:ph type="subTitle" idx="1"/>
          </p:nvPr>
        </p:nvSpPr>
        <p:spPr>
          <a:xfrm>
            <a:off x="683568" y="1268760"/>
            <a:ext cx="7344816" cy="4608512"/>
          </a:xfrm>
        </p:spPr>
        <p:txBody>
          <a:bodyPr/>
          <a:lstStyle/>
          <a:p>
            <a:pPr indent="-98425" algn="l" eaLnBrk="1" hangingPunct="1"/>
            <a:r>
              <a:rPr lang="de-DE" sz="2400" b="1" dirty="0">
                <a:solidFill>
                  <a:srgbClr val="0070C0"/>
                </a:solidFill>
                <a:latin typeface="Calibri" panose="020F0502020204030204" pitchFamily="34" charset="0"/>
              </a:rPr>
              <a:t>Teilprojekt 1 </a:t>
            </a:r>
            <a:r>
              <a:rPr lang="de-DE" sz="2400" dirty="0">
                <a:solidFill>
                  <a:srgbClr val="0070C0"/>
                </a:solidFill>
                <a:latin typeface="Calibri" panose="020F0502020204030204" pitchFamily="34" charset="0"/>
              </a:rPr>
              <a:t>(beide Unternehmen): </a:t>
            </a:r>
            <a:br>
              <a:rPr lang="de-DE" sz="2400" b="1" dirty="0">
                <a:solidFill>
                  <a:srgbClr val="0070C0"/>
                </a:solidFill>
                <a:latin typeface="Calibri" panose="020F0502020204030204" pitchFamily="34" charset="0"/>
              </a:rPr>
            </a:br>
            <a:r>
              <a:rPr lang="de-DE" sz="2400" b="1" dirty="0">
                <a:solidFill>
                  <a:srgbClr val="0070C0"/>
                </a:solidFill>
                <a:latin typeface="Calibri" panose="020F0502020204030204" pitchFamily="34" charset="0"/>
              </a:rPr>
              <a:t>Verbesserung der Kooperation in der Wertschöpfungskette </a:t>
            </a:r>
          </a:p>
          <a:p>
            <a:pPr marL="244475" indent="-342900" algn="l" eaLnBrk="1" hangingPunct="1">
              <a:buFont typeface="Arial" panose="020B0604020202020204" pitchFamily="34" charset="0"/>
              <a:buChar char="•"/>
            </a:pPr>
            <a:r>
              <a:rPr lang="de-DE" sz="2400" dirty="0">
                <a:latin typeface="Calibri" panose="020F0502020204030204" pitchFamily="34" charset="0"/>
              </a:rPr>
              <a:t>Fokus: Arbeits- und Kooperationsqualität → Ökologie</a:t>
            </a:r>
          </a:p>
          <a:p>
            <a:pPr marL="244475" indent="-342900" algn="l" eaLnBrk="1" hangingPunct="1">
              <a:buFont typeface="Arial" panose="020B0604020202020204" pitchFamily="34" charset="0"/>
              <a:buChar char="•"/>
            </a:pPr>
            <a:r>
              <a:rPr lang="de-DE" sz="2400" dirty="0">
                <a:latin typeface="Calibri" panose="020F0502020204030204" pitchFamily="34" charset="0"/>
              </a:rPr>
              <a:t>Arbeitsökologisches Projektreview</a:t>
            </a:r>
          </a:p>
          <a:p>
            <a:pPr indent="-98425" algn="l" eaLnBrk="1" hangingPunct="1"/>
            <a:endParaRPr lang="de-DE" sz="2400" dirty="0">
              <a:latin typeface="Calibri" panose="020F0502020204030204" pitchFamily="34" charset="0"/>
            </a:endParaRPr>
          </a:p>
          <a:p>
            <a:pPr indent="-98425" algn="l" eaLnBrk="1" hangingPunct="1"/>
            <a:r>
              <a:rPr lang="de-DE" sz="2400" b="1" dirty="0">
                <a:latin typeface="Calibri" panose="020F0502020204030204" pitchFamily="34" charset="0"/>
              </a:rPr>
              <a:t>Teilprojekt 2 </a:t>
            </a:r>
            <a:r>
              <a:rPr lang="de-DE" sz="2400" dirty="0">
                <a:latin typeface="Calibri" panose="020F0502020204030204" pitchFamily="34" charset="0"/>
              </a:rPr>
              <a:t>(</a:t>
            </a:r>
            <a:r>
              <a:rPr lang="de-DE" sz="2400" dirty="0" err="1">
                <a:latin typeface="Calibri" panose="020F0502020204030204" pitchFamily="34" charset="0"/>
              </a:rPr>
              <a:t>Macor</a:t>
            </a:r>
            <a:r>
              <a:rPr lang="de-DE" sz="2400" dirty="0">
                <a:latin typeface="Calibri" panose="020F0502020204030204" pitchFamily="34" charset="0"/>
              </a:rPr>
              <a:t>):</a:t>
            </a:r>
            <a:br>
              <a:rPr lang="de-DE" sz="2400" b="1" dirty="0">
                <a:latin typeface="Calibri" panose="020F0502020204030204" pitchFamily="34" charset="0"/>
              </a:rPr>
            </a:br>
            <a:r>
              <a:rPr lang="de-DE" sz="2400" b="1" dirty="0">
                <a:latin typeface="Calibri" panose="020F0502020204030204" pitchFamily="34" charset="0"/>
              </a:rPr>
              <a:t>,Green Innovation‘ – Schiffstore mit E-Zylindern anstelle von Hydraulik-Zylindern</a:t>
            </a:r>
          </a:p>
          <a:p>
            <a:pPr marL="244475" indent="-342900" algn="l" eaLnBrk="1" hangingPunct="1">
              <a:buFont typeface="Arial" panose="020B0604020202020204" pitchFamily="34" charset="0"/>
              <a:buChar char="•"/>
            </a:pPr>
            <a:r>
              <a:rPr lang="de-DE" sz="2400" dirty="0">
                <a:latin typeface="Calibri" panose="020F0502020204030204" pitchFamily="34" charset="0"/>
              </a:rPr>
              <a:t>Fokus: Ökologische Innovation → Arbeitsqualität</a:t>
            </a:r>
          </a:p>
          <a:p>
            <a:pPr marL="244475" indent="-342900" algn="l" eaLnBrk="1" hangingPunct="1">
              <a:buFont typeface="Arial" panose="020B0604020202020204" pitchFamily="34" charset="0"/>
              <a:buChar char="•"/>
            </a:pPr>
            <a:r>
              <a:rPr lang="de-DE" sz="2400" dirty="0">
                <a:latin typeface="Calibri" panose="020F0502020204030204" pitchFamily="34" charset="0"/>
              </a:rPr>
              <a:t>Prospektive arbeitsökologische Bilanzierung </a:t>
            </a: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Tree>
    <p:extLst>
      <p:ext uri="{BB962C8B-B14F-4D97-AF65-F5344CB8AC3E}">
        <p14:creationId xmlns:p14="http://schemas.microsoft.com/office/powerpoint/2010/main" val="32723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r>
              <a:rPr lang="de-DE" sz="2800" b="1" dirty="0">
                <a:latin typeface="Calibri" panose="020F0502020204030204" pitchFamily="34" charset="0"/>
                <a:cs typeface="Arial"/>
              </a:rPr>
              <a:t>2) Das Konzept der arbeitsökologischen </a:t>
            </a:r>
            <a:br>
              <a:rPr lang="de-DE" sz="2800" b="1" dirty="0">
                <a:latin typeface="Calibri" panose="020F0502020204030204" pitchFamily="34" charset="0"/>
                <a:cs typeface="Arial"/>
              </a:rPr>
            </a:br>
            <a:r>
              <a:rPr lang="de-DE" sz="2800" b="1" dirty="0">
                <a:latin typeface="Calibri" panose="020F0502020204030204" pitchFamily="34" charset="0"/>
                <a:cs typeface="Arial"/>
              </a:rPr>
              <a:t>    Innovation</a:t>
            </a:r>
          </a:p>
        </p:txBody>
      </p:sp>
      <p:sp>
        <p:nvSpPr>
          <p:cNvPr id="4099" name="Rectangle 3"/>
          <p:cNvSpPr>
            <a:spLocks noGrp="1" noChangeArrowheads="1"/>
          </p:cNvSpPr>
          <p:nvPr>
            <p:ph type="subTitle" idx="1"/>
          </p:nvPr>
        </p:nvSpPr>
        <p:spPr>
          <a:xfrm>
            <a:off x="683568" y="1628800"/>
            <a:ext cx="6264696" cy="4608512"/>
          </a:xfrm>
        </p:spPr>
        <p:txBody>
          <a:bodyPr/>
          <a:lstStyle/>
          <a:p>
            <a:pPr algn="l" eaLnBrk="1" hangingPunct="1"/>
            <a:r>
              <a:rPr lang="de-DE" sz="2400" b="1" dirty="0">
                <a:solidFill>
                  <a:srgbClr val="0070C0"/>
                </a:solidFill>
                <a:latin typeface="Calibri" panose="020F0502020204030204" pitchFamily="34" charset="0"/>
              </a:rPr>
              <a:t>Arbeitsökologische Innovation</a:t>
            </a:r>
          </a:p>
          <a:p>
            <a:pPr algn="l" eaLnBrk="1" hangingPunct="1"/>
            <a:r>
              <a:rPr lang="de-DE" sz="2400" b="1" dirty="0">
                <a:latin typeface="Calibri" panose="020F0502020204030204" pitchFamily="34" charset="0"/>
              </a:rPr>
              <a:t>= Neue Produkte, Praktiken, Verfahren und Techniken, welche die Förderung guter Arbeitsbedingungen systematisch mit ökologischen Verbesserungen verknüpfen</a:t>
            </a:r>
          </a:p>
          <a:p>
            <a:pPr algn="l" eaLnBrk="1" hangingPunct="1"/>
            <a:endParaRPr lang="de-DE" sz="2400" b="1" dirty="0">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8" name="Grafik 7"/>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008893" y="1991765"/>
            <a:ext cx="1305708" cy="1252709"/>
          </a:xfrm>
          <a:prstGeom prst="rect">
            <a:avLst/>
          </a:prstGeom>
        </p:spPr>
      </p:pic>
    </p:spTree>
    <p:extLst>
      <p:ext uri="{BB962C8B-B14F-4D97-AF65-F5344CB8AC3E}">
        <p14:creationId xmlns:p14="http://schemas.microsoft.com/office/powerpoint/2010/main" val="2399317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260648"/>
            <a:ext cx="7848872" cy="1008111"/>
          </a:xfrm>
        </p:spPr>
        <p:txBody>
          <a:bodyPr/>
          <a:lstStyle/>
          <a:p>
            <a:pPr algn="l" eaLnBrk="1" hangingPunct="1">
              <a:buClr>
                <a:srgbClr val="C00000"/>
              </a:buClr>
            </a:pPr>
            <a:r>
              <a:rPr lang="de-DE" sz="2800" b="1" dirty="0">
                <a:latin typeface="Calibri" panose="020F0502020204030204" pitchFamily="34" charset="0"/>
                <a:cs typeface="Arial"/>
              </a:rPr>
              <a:t>2) Das Konzept der arbeitsökologischen</a:t>
            </a:r>
            <a:br>
              <a:rPr lang="de-DE" sz="2800" b="1" dirty="0">
                <a:latin typeface="Calibri" panose="020F0502020204030204" pitchFamily="34" charset="0"/>
                <a:cs typeface="Arial"/>
              </a:rPr>
            </a:br>
            <a:r>
              <a:rPr lang="de-DE" sz="2800" b="1" dirty="0">
                <a:latin typeface="Calibri" panose="020F0502020204030204" pitchFamily="34" charset="0"/>
                <a:cs typeface="Arial"/>
              </a:rPr>
              <a:t>    Innovation</a:t>
            </a:r>
            <a:br>
              <a:rPr lang="de-DE" sz="2800" b="1" dirty="0">
                <a:latin typeface="Calibri" panose="020F0502020204030204" pitchFamily="34" charset="0"/>
                <a:cs typeface="Arial"/>
              </a:rPr>
            </a:b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918536" y="1060915"/>
            <a:ext cx="7829928" cy="5104389"/>
          </a:xfrm>
        </p:spPr>
        <p:txBody>
          <a:bodyPr/>
          <a:lstStyle/>
          <a:p>
            <a:pPr algn="l" eaLnBrk="1" hangingPunct="1"/>
            <a:r>
              <a:rPr lang="de-DE" sz="2400" b="1" dirty="0">
                <a:solidFill>
                  <a:srgbClr val="0070C0"/>
                </a:solidFill>
                <a:latin typeface="Calibri" panose="020F0502020204030204" pitchFamily="34" charset="0"/>
              </a:rPr>
              <a:t>Kernmerkmale des Konzepts: Perspektiven</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Brückenkonzept für nachhaltige Arbeit  </a:t>
            </a:r>
            <a:br>
              <a:rPr lang="de-DE" sz="2400" b="1" dirty="0">
                <a:latin typeface="Calibri" panose="020F0502020204030204" pitchFamily="34" charset="0"/>
              </a:rPr>
            </a:br>
            <a:r>
              <a:rPr lang="de-DE" sz="2400" dirty="0">
                <a:latin typeface="Calibri" panose="020F0502020204030204" pitchFamily="34" charset="0"/>
              </a:rPr>
              <a:t>→Integratives Innovationsverständnis </a:t>
            </a:r>
          </a:p>
          <a:p>
            <a:pPr algn="l" eaLnBrk="1" hangingPunct="1">
              <a:buClr>
                <a:srgbClr val="C00000"/>
              </a:buClr>
            </a:pPr>
            <a:r>
              <a:rPr lang="de-DE" sz="2400" dirty="0">
                <a:latin typeface="Calibri" panose="020F0502020204030204" pitchFamily="34" charset="0"/>
              </a:rPr>
              <a:t>     → Von sozio-technischen zu nachhaltigen  </a:t>
            </a:r>
            <a:br>
              <a:rPr lang="de-DE" sz="2400" dirty="0">
                <a:latin typeface="Calibri" panose="020F0502020204030204" pitchFamily="34" charset="0"/>
              </a:rPr>
            </a:br>
            <a:r>
              <a:rPr lang="de-DE" sz="2400" dirty="0">
                <a:latin typeface="Calibri" panose="020F0502020204030204" pitchFamily="34" charset="0"/>
              </a:rPr>
              <a:t>            Arbeitssystemen</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Ressourcenregeneration</a:t>
            </a:r>
            <a:br>
              <a:rPr lang="de-DE" sz="2400" b="1" dirty="0">
                <a:latin typeface="Calibri" panose="020F0502020204030204" pitchFamily="34" charset="0"/>
              </a:rPr>
            </a:br>
            <a:r>
              <a:rPr lang="de-DE" sz="2400" dirty="0">
                <a:latin typeface="Calibri" panose="020F0502020204030204" pitchFamily="34" charset="0"/>
              </a:rPr>
              <a:t>→ Ökologisch, personal und sozial </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Zukunftsoffenheit </a:t>
            </a:r>
            <a:br>
              <a:rPr lang="de-DE" sz="2400" b="1" dirty="0">
                <a:latin typeface="Calibri" panose="020F0502020204030204" pitchFamily="34" charset="0"/>
              </a:rPr>
            </a:br>
            <a:r>
              <a:rPr lang="de-DE" sz="2400" dirty="0">
                <a:latin typeface="Calibri" panose="020F0502020204030204" pitchFamily="34" charset="0"/>
              </a:rPr>
              <a:t>→ Zukünftige Entwicklungschancen </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Reflexivität</a:t>
            </a:r>
            <a:br>
              <a:rPr lang="de-DE" sz="2400" b="1" dirty="0">
                <a:latin typeface="Calibri" panose="020F0502020204030204" pitchFamily="34" charset="0"/>
              </a:rPr>
            </a:br>
            <a:r>
              <a:rPr lang="de-DE" sz="2400" dirty="0">
                <a:latin typeface="Calibri" panose="020F0502020204030204" pitchFamily="34" charset="0"/>
              </a:rPr>
              <a:t>→</a:t>
            </a:r>
            <a:r>
              <a:rPr lang="de-DE" sz="2400" b="1" dirty="0">
                <a:latin typeface="Calibri" panose="020F0502020204030204" pitchFamily="34" charset="0"/>
              </a:rPr>
              <a:t>Achtsamkeit</a:t>
            </a:r>
            <a:r>
              <a:rPr lang="de-DE" sz="2400" dirty="0">
                <a:latin typeface="Calibri" panose="020F0502020204030204" pitchFamily="34" charset="0"/>
              </a:rPr>
              <a:t> auf ungeplante Folgen / Konflikte</a:t>
            </a:r>
            <a:br>
              <a:rPr lang="de-DE" sz="2400" dirty="0">
                <a:latin typeface="Calibri" panose="020F0502020204030204" pitchFamily="34" charset="0"/>
              </a:rPr>
            </a:br>
            <a:r>
              <a:rPr lang="de-DE" sz="2400" dirty="0">
                <a:latin typeface="Calibri" panose="020F0502020204030204" pitchFamily="34" charset="0"/>
              </a:rPr>
              <a:t>→</a:t>
            </a:r>
            <a:r>
              <a:rPr lang="de-DE" sz="2400" b="1" dirty="0">
                <a:latin typeface="Calibri" panose="020F0502020204030204" pitchFamily="34" charset="0"/>
              </a:rPr>
              <a:t>Reflektierte Praxis </a:t>
            </a:r>
            <a:r>
              <a:rPr lang="de-DE" sz="2400" dirty="0">
                <a:latin typeface="Calibri" panose="020F0502020204030204" pitchFamily="34" charset="0"/>
              </a:rPr>
              <a:t>→ Dialog – Beteiligung – Lernen </a:t>
            </a:r>
          </a:p>
          <a:p>
            <a:pPr algn="l" eaLnBrk="1" hangingPunct="1">
              <a:buClr>
                <a:srgbClr val="C00000"/>
              </a:buClr>
            </a:pPr>
            <a:endParaRPr lang="de-DE" sz="2400"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549113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188640"/>
            <a:ext cx="7848872" cy="1080119"/>
          </a:xfrm>
        </p:spPr>
        <p:txBody>
          <a:bodyPr/>
          <a:lstStyle/>
          <a:p>
            <a:pPr algn="l" eaLnBrk="1" hangingPunct="1">
              <a:buClr>
                <a:srgbClr val="C00000"/>
              </a:buClr>
            </a:pPr>
            <a:r>
              <a:rPr lang="de-DE" sz="2400" b="1" dirty="0">
                <a:latin typeface="Calibri" panose="020F0502020204030204" pitchFamily="34" charset="0"/>
                <a:cs typeface="Arial"/>
              </a:rPr>
              <a:t>2) Das Konzept der arbeitsökologischen Innovation</a:t>
            </a:r>
            <a:br>
              <a:rPr lang="de-DE" sz="2800" b="1" dirty="0">
                <a:latin typeface="Calibri" panose="020F0502020204030204" pitchFamily="34" charset="0"/>
                <a:cs typeface="Arial"/>
              </a:rPr>
            </a:b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918536" y="1060915"/>
            <a:ext cx="7829928" cy="5104389"/>
          </a:xfrm>
        </p:spPr>
        <p:txBody>
          <a:bodyPr/>
          <a:lstStyle/>
          <a:p>
            <a:pPr algn="l" eaLnBrk="1" hangingPunct="1"/>
            <a:r>
              <a:rPr lang="de-DE" sz="2400" b="1" dirty="0">
                <a:solidFill>
                  <a:srgbClr val="0070C0"/>
                </a:solidFill>
                <a:latin typeface="Calibri" panose="020F0502020204030204" pitchFamily="34" charset="0"/>
              </a:rPr>
              <a:t>Kernmerkmale des Konzepts: AÖ-Innovationsdimensionen</a:t>
            </a:r>
          </a:p>
          <a:p>
            <a:pPr algn="l" eaLnBrk="1" hangingPunct="1">
              <a:buClr>
                <a:srgbClr val="C00000"/>
              </a:buClr>
            </a:pPr>
            <a:endParaRPr lang="de-DE" sz="2400"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6" name="Grafik 5">
            <a:extLst>
              <a:ext uri="{FF2B5EF4-FFF2-40B4-BE49-F238E27FC236}">
                <a16:creationId xmlns:a16="http://schemas.microsoft.com/office/drawing/2014/main" id="{F8563EB9-B788-4DBF-96C5-F3C7A7ACF33B}"/>
              </a:ext>
            </a:extLst>
          </p:cNvPr>
          <p:cNvPicPr>
            <a:picLocks noChangeAspect="1"/>
          </p:cNvPicPr>
          <p:nvPr/>
        </p:nvPicPr>
        <p:blipFill>
          <a:blip r:embed="rId5"/>
          <a:stretch>
            <a:fillRect/>
          </a:stretch>
        </p:blipFill>
        <p:spPr>
          <a:xfrm>
            <a:off x="539552" y="1439994"/>
            <a:ext cx="8280920" cy="7488832"/>
          </a:xfrm>
          <a:prstGeom prst="rect">
            <a:avLst/>
          </a:prstGeom>
        </p:spPr>
      </p:pic>
    </p:spTree>
    <p:extLst>
      <p:ext uri="{BB962C8B-B14F-4D97-AF65-F5344CB8AC3E}">
        <p14:creationId xmlns:p14="http://schemas.microsoft.com/office/powerpoint/2010/main" val="1937779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r>
              <a:rPr lang="de-DE" sz="2400" b="1" dirty="0">
                <a:solidFill>
                  <a:srgbClr val="0070C0"/>
                </a:solidFill>
                <a:latin typeface="Calibri" panose="020F0502020204030204" pitchFamily="34" charset="0"/>
              </a:rPr>
              <a:t>AÖ-Innovationen in der Wertschöpfungskette: Ausgangslage und Vorgehen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Hoher Ökonomisierungsdruck und Umgang mit Komplexität / Unwägbarkeiten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Machtasymmetrien in Wertschöpfungsketten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Schlüsselfaktor: familiengeführte Unternehmensgruppe</a:t>
            </a:r>
            <a:br>
              <a:rPr lang="de-DE" sz="2400" dirty="0">
                <a:latin typeface="Calibri" panose="020F0502020204030204" pitchFamily="34" charset="0"/>
              </a:rPr>
            </a:br>
            <a:r>
              <a:rPr lang="de-DE" sz="2400" dirty="0">
                <a:latin typeface="Calibri" panose="020F0502020204030204" pitchFamily="34" charset="0"/>
              </a:rPr>
              <a:t>→  Soziales Vertrauen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Basis: Gemeinsame Problemdefinition / Handlungsdruck</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Zweistufiges partizipatives Projektreview-Verfahren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Stabilitätsanker: Moderation auf Ebene der Unternehmensgruppe</a:t>
            </a: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813846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br>
              <a:rPr lang="de-DE" sz="2800" b="1" dirty="0">
                <a:latin typeface="Calibri" panose="020F0502020204030204" pitchFamily="34" charset="0"/>
                <a:cs typeface="Arial"/>
              </a:rPr>
            </a:br>
            <a:br>
              <a:rPr lang="de-DE" sz="2800" b="1" dirty="0">
                <a:latin typeface="Calibri" panose="020F0502020204030204" pitchFamily="34" charset="0"/>
                <a:cs typeface="Arial"/>
              </a:rPr>
            </a:br>
            <a:r>
              <a:rPr lang="de-DE" sz="2800" b="1" dirty="0">
                <a:solidFill>
                  <a:srgbClr val="0070C0"/>
                </a:solidFill>
                <a:latin typeface="Calibri" panose="020F0502020204030204" pitchFamily="34" charset="0"/>
                <a:cs typeface="Arial"/>
              </a:rPr>
              <a:t>Das arbeitsökologische Projektreview</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1026"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78117" y="1412776"/>
            <a:ext cx="8442355" cy="104037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3240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44624"/>
            <a:ext cx="7848872" cy="1224136"/>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p>
        </p:txBody>
      </p:sp>
      <p:sp>
        <p:nvSpPr>
          <p:cNvPr id="4099" name="Rectangle 3"/>
          <p:cNvSpPr>
            <a:spLocks noGrp="1" noChangeArrowheads="1"/>
          </p:cNvSpPr>
          <p:nvPr>
            <p:ph type="subTitle" idx="1"/>
          </p:nvPr>
        </p:nvSpPr>
        <p:spPr>
          <a:xfrm>
            <a:off x="918536" y="980728"/>
            <a:ext cx="7973944" cy="5184577"/>
          </a:xfrm>
        </p:spPr>
        <p:txBody>
          <a:bodyPr/>
          <a:lstStyle/>
          <a:p>
            <a:pPr algn="l" eaLnBrk="1" hangingPunct="1"/>
            <a:r>
              <a:rPr lang="de-DE" sz="2400" b="1" dirty="0">
                <a:solidFill>
                  <a:srgbClr val="0070C0"/>
                </a:solidFill>
                <a:latin typeface="Calibri" panose="020F0502020204030204" pitchFamily="34" charset="0"/>
              </a:rPr>
              <a:t>AÖ-Innovationen in der Wertschöpfungskette: Ergebnisse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Klärung von Aufgaben und Zuständigkeiten in der Kooperation (mit Dritten): Projektleitung und -akquise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Direkte Kernergebnisse: </a:t>
            </a:r>
          </a:p>
          <a:p>
            <a:pPr marL="800100" lvl="1" indent="-342900" algn="l" eaLnBrk="1" hangingPunct="1">
              <a:buClr>
                <a:srgbClr val="C00000"/>
              </a:buClr>
              <a:buFont typeface="Symbol" panose="05050102010706020507" pitchFamily="18" charset="2"/>
              <a:buChar char="-"/>
            </a:pPr>
            <a:r>
              <a:rPr lang="de-DE" sz="2000" dirty="0">
                <a:latin typeface="Calibri" panose="020F0502020204030204" pitchFamily="34" charset="0"/>
              </a:rPr>
              <a:t>Verbesserung der Kooperationsqualität → Stressreduktion</a:t>
            </a:r>
          </a:p>
          <a:p>
            <a:pPr marL="800100" lvl="1" indent="-342900" algn="l" eaLnBrk="1" hangingPunct="1">
              <a:buClr>
                <a:srgbClr val="C00000"/>
              </a:buClr>
              <a:buFont typeface="Symbol" panose="05050102010706020507" pitchFamily="18" charset="2"/>
              <a:buChar char="-"/>
            </a:pPr>
            <a:r>
              <a:rPr lang="de-DE" sz="2000" dirty="0">
                <a:latin typeface="Calibri" panose="020F0502020204030204" pitchFamily="34" charset="0"/>
              </a:rPr>
              <a:t>Anerkennung von Beschäftigten als Gestaltungsakteure</a:t>
            </a:r>
          </a:p>
          <a:p>
            <a:pPr marL="800100" lvl="1" indent="-342900" algn="l" eaLnBrk="1" hangingPunct="1">
              <a:buClr>
                <a:srgbClr val="C00000"/>
              </a:buClr>
              <a:buFont typeface="Symbol" panose="05050102010706020507" pitchFamily="18" charset="2"/>
              <a:buChar char="-"/>
            </a:pPr>
            <a:r>
              <a:rPr lang="de-DE" sz="2000" dirty="0">
                <a:latin typeface="Calibri" panose="020F0502020204030204" pitchFamily="34" charset="0"/>
              </a:rPr>
              <a:t>Positive Umweltwirkungen, z.B. Reduzierung von Verschnitt, Definition von produktbezogenen Qualitätsstandards, gemeinsamer Materialeinkauf </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Indirekte Kernergebnisse: </a:t>
            </a:r>
          </a:p>
          <a:p>
            <a:pPr marL="800100" lvl="1" indent="-342900" algn="l" eaLnBrk="1" hangingPunct="1">
              <a:buClr>
                <a:srgbClr val="C00000"/>
              </a:buClr>
              <a:buFont typeface="Symbol" panose="05050102010706020507" pitchFamily="18" charset="2"/>
              <a:buChar char="-"/>
            </a:pPr>
            <a:r>
              <a:rPr lang="de-DE" sz="2000" dirty="0">
                <a:latin typeface="Calibri" panose="020F0502020204030204" pitchFamily="34" charset="0"/>
              </a:rPr>
              <a:t>Personalmanagement auf Ebene der Unternehmensgruppe</a:t>
            </a:r>
          </a:p>
          <a:p>
            <a:pPr marL="800100" lvl="1" indent="-342900" algn="l" eaLnBrk="1" hangingPunct="1">
              <a:buClr>
                <a:srgbClr val="C00000"/>
              </a:buClr>
              <a:buFont typeface="Symbol" panose="05050102010706020507" pitchFamily="18" charset="2"/>
              <a:buChar char="-"/>
            </a:pPr>
            <a:r>
              <a:rPr lang="de-DE" sz="2000" dirty="0">
                <a:latin typeface="Calibri" panose="020F0502020204030204" pitchFamily="34" charset="0"/>
              </a:rPr>
              <a:t>Einführung von (arbeitsökologisch erweiterten) Mitarbeitergesprächen</a:t>
            </a:r>
          </a:p>
          <a:p>
            <a:pPr marL="800100" lvl="1" indent="-342900" algn="l" eaLnBrk="1" hangingPunct="1">
              <a:buClr>
                <a:srgbClr val="C00000"/>
              </a:buClr>
              <a:buFont typeface="Symbol" panose="05050102010706020507" pitchFamily="18" charset="2"/>
              <a:buChar char="-"/>
            </a:pPr>
            <a:r>
              <a:rPr lang="de-DE" sz="2000" dirty="0">
                <a:latin typeface="Calibri" panose="020F0502020204030204" pitchFamily="34" charset="0"/>
              </a:rPr>
              <a:t>Projektstrategische Beratungen  </a:t>
            </a:r>
            <a:br>
              <a:rPr lang="de-DE" sz="2000" dirty="0">
                <a:latin typeface="Calibri" panose="020F0502020204030204" pitchFamily="34" charset="0"/>
              </a:rPr>
            </a:br>
            <a:endParaRPr lang="de-DE" sz="20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49551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buClr>
                <a:srgbClr val="C00000"/>
              </a:buClr>
            </a:pPr>
            <a:r>
              <a:rPr lang="de-DE" sz="2400" b="1" dirty="0">
                <a:solidFill>
                  <a:srgbClr val="0070C0"/>
                </a:solidFill>
                <a:latin typeface="Calibri" panose="020F0502020204030204" pitchFamily="34" charset="0"/>
              </a:rPr>
              <a:t>Gelingensbedingungen von AÖ-Innovationen in Unternehmen: Primäraufgaben, Branchen und Größe </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Vielfalt an Zugängen statt ,Best-Practice-Modell</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Unterstützung durch Management und </a:t>
            </a:r>
            <a:r>
              <a:rPr lang="de-DE" sz="2400" dirty="0" err="1">
                <a:latin typeface="Calibri" panose="020F0502020204030204" pitchFamily="34" charset="0"/>
              </a:rPr>
              <a:t>Akteurskoalitionen</a:t>
            </a:r>
            <a:endParaRPr lang="de-DE" sz="2400" dirty="0">
              <a:latin typeface="Calibri" panose="020F0502020204030204" pitchFamily="34" charset="0"/>
            </a:endParaRP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Anschlussfähigkeit an Handlungs- und Innovationsbedarfe und strategische Ziele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Bereitstellung / Generierung von Ressourcen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Direkte Beschäftigtenbeteiligung→ erweiterte Subjektperspektive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Infrastrukturen für AÖ-Innovationen </a:t>
            </a:r>
            <a:br>
              <a:rPr lang="de-DE" sz="2400" dirty="0">
                <a:latin typeface="Calibri" panose="020F0502020204030204" pitchFamily="34" charset="0"/>
              </a:rPr>
            </a:br>
            <a:r>
              <a:rPr lang="de-DE" sz="2400" dirty="0">
                <a:latin typeface="Calibri" panose="020F0502020204030204" pitchFamily="34" charset="0"/>
              </a:rPr>
              <a:t>→ Etablierung und Verstetigung</a:t>
            </a:r>
            <a:br>
              <a:rPr lang="de-DE" sz="2400" dirty="0">
                <a:latin typeface="Calibri" panose="020F0502020204030204" pitchFamily="34" charset="0"/>
              </a:rPr>
            </a:br>
            <a:endParaRPr lang="de-DE" sz="2400" dirty="0">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982119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r>
              <a:rPr lang="de-DE" sz="2400" b="1" dirty="0">
                <a:solidFill>
                  <a:srgbClr val="0070C0"/>
                </a:solidFill>
                <a:latin typeface="Calibri" panose="020F0502020204030204" pitchFamily="34" charset="0"/>
              </a:rPr>
              <a:t>Integratives Innovationsmodell als Ausnahmefall</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Inkrementelle Entwicklung von AÖ-Innovationen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Betriebliche Innovationspfade </a:t>
            </a:r>
            <a:br>
              <a:rPr lang="de-DE" sz="2400" dirty="0">
                <a:latin typeface="Calibri" panose="020F0502020204030204" pitchFamily="34" charset="0"/>
              </a:rPr>
            </a:br>
            <a:r>
              <a:rPr lang="de-DE" sz="2400" dirty="0">
                <a:solidFill>
                  <a:srgbClr val="C00000"/>
                </a:solidFill>
                <a:latin typeface="Calibri" panose="020F0502020204030204" pitchFamily="34" charset="0"/>
              </a:rPr>
              <a:t>→ </a:t>
            </a:r>
            <a:r>
              <a:rPr lang="de-DE" sz="2400" dirty="0">
                <a:latin typeface="Calibri" panose="020F0502020204030204" pitchFamily="34" charset="0"/>
              </a:rPr>
              <a:t>Erfolgreiche Innovationspraxis</a:t>
            </a:r>
            <a:br>
              <a:rPr lang="de-DE" sz="2400" dirty="0">
                <a:latin typeface="Calibri" panose="020F0502020204030204" pitchFamily="34" charset="0"/>
              </a:rPr>
            </a:br>
            <a:r>
              <a:rPr lang="de-DE" sz="2400" dirty="0">
                <a:solidFill>
                  <a:srgbClr val="C00000"/>
                </a:solidFill>
                <a:latin typeface="Calibri" panose="020F0502020204030204" pitchFamily="34" charset="0"/>
              </a:rPr>
              <a:t>→ </a:t>
            </a:r>
            <a:r>
              <a:rPr lang="de-DE" sz="2400" dirty="0">
                <a:latin typeface="Calibri" panose="020F0502020204030204" pitchFamily="34" charset="0"/>
              </a:rPr>
              <a:t>Öffnung durch experimentelles Lernen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Betriebspolitische Bedeutung von AÖ-Vorhaben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Ökonomisierungsdruck als Erschwernis</a:t>
            </a:r>
          </a:p>
          <a:p>
            <a:pPr algn="l" eaLnBrk="1" hangingPunct="1">
              <a:buClr>
                <a:srgbClr val="C00000"/>
              </a:buClr>
            </a:pPr>
            <a:endParaRPr lang="de-DE" sz="2400" b="1" dirty="0">
              <a:solidFill>
                <a:srgbClr val="0070C0"/>
              </a:solidFill>
              <a:latin typeface="Calibri" panose="020F0502020204030204" pitchFamily="34" charset="0"/>
            </a:endParaRPr>
          </a:p>
          <a:p>
            <a:pPr algn="l" eaLnBrk="1" hangingPunct="1">
              <a:buClr>
                <a:srgbClr val="C00000"/>
              </a:buClr>
            </a:pPr>
            <a:r>
              <a:rPr lang="de-DE" sz="2400" b="1" dirty="0">
                <a:solidFill>
                  <a:srgbClr val="0070C0"/>
                </a:solidFill>
                <a:latin typeface="Calibri" panose="020F0502020204030204" pitchFamily="34" charset="0"/>
              </a:rPr>
              <a:t>Schlüsselfaktoren: Beteiligung und Dialog</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Mitarbeitende als Träger der AÖ-Innovation </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Perspektivenvielfalt → Reflektierte Praxis</a:t>
            </a: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035031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4) Forschungsperspektiven</a:t>
            </a:r>
          </a:p>
        </p:txBody>
      </p:sp>
      <p:sp>
        <p:nvSpPr>
          <p:cNvPr id="4099" name="Rectangle 3"/>
          <p:cNvSpPr>
            <a:spLocks noGrp="1" noChangeArrowheads="1"/>
          </p:cNvSpPr>
          <p:nvPr>
            <p:ph type="subTitle" idx="1"/>
          </p:nvPr>
        </p:nvSpPr>
        <p:spPr>
          <a:xfrm>
            <a:off x="918536" y="1196753"/>
            <a:ext cx="7829928" cy="4968552"/>
          </a:xfrm>
        </p:spPr>
        <p:txBody>
          <a:bodyPr/>
          <a:lstStyle/>
          <a:p>
            <a:pPr algn="l" eaLnBrk="1" hangingPunct="1"/>
            <a:r>
              <a:rPr lang="de-DE" sz="2400" b="1" dirty="0">
                <a:solidFill>
                  <a:srgbClr val="0070C0"/>
                </a:solidFill>
                <a:latin typeface="Calibri" panose="020F0502020204030204" pitchFamily="34" charset="0"/>
              </a:rPr>
              <a:t>Integrative nachhaltigkeitsorientierte Innovationsmodelle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Treiber, Voraussetzungen, Kompetenzbedarfe?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Infrastrukturen für AÖ-Innovationen?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Erweiterter Fokus: Umweltinnovative Branchen und personenbezogene Dienstleistungen</a:t>
            </a:r>
            <a:endParaRPr lang="de-DE" sz="2400" b="1" dirty="0">
              <a:solidFill>
                <a:srgbClr val="0070C0"/>
              </a:solidFill>
              <a:latin typeface="Calibri" panose="020F0502020204030204" pitchFamily="34" charset="0"/>
            </a:endParaRPr>
          </a:p>
          <a:p>
            <a:pPr algn="l" eaLnBrk="1" hangingPunct="1">
              <a:buClr>
                <a:srgbClr val="C00000"/>
              </a:buClr>
            </a:pPr>
            <a:r>
              <a:rPr lang="de-DE" sz="2400" b="1" dirty="0">
                <a:solidFill>
                  <a:srgbClr val="0070C0"/>
                </a:solidFill>
                <a:latin typeface="Calibri" panose="020F0502020204030204" pitchFamily="34" charset="0"/>
              </a:rPr>
              <a:t>Nachhaltige Arbeit und Digitalisierung</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Potenziale der Digitalisierung für nachhaltige Arbeit</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Sozial-ökologische Folgenabschätzung</a:t>
            </a:r>
          </a:p>
          <a:p>
            <a:pPr algn="l" eaLnBrk="1" hangingPunct="1">
              <a:buClr>
                <a:srgbClr val="C00000"/>
              </a:buClr>
            </a:pPr>
            <a:r>
              <a:rPr lang="de-DE" sz="2400" b="1" dirty="0">
                <a:solidFill>
                  <a:srgbClr val="0070C0"/>
                </a:solidFill>
                <a:latin typeface="Calibri" panose="020F0502020204030204" pitchFamily="34" charset="0"/>
              </a:rPr>
              <a:t>Erwerbsarbeit in der sozial-ökologischen Transformation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Transitionsprozesse: Herausforderungen / Potenziale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,Just Transition‘ und Konfliktregulierung</a:t>
            </a: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261878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r>
              <a:rPr lang="de-DE" sz="2800" b="1" dirty="0" err="1">
                <a:solidFill>
                  <a:srgbClr val="0070C0"/>
                </a:solidFill>
                <a:latin typeface="Calibri" panose="020F0502020204030204" pitchFamily="34" charset="0"/>
                <a:cs typeface="Arial"/>
              </a:rPr>
              <a:t>NaGut</a:t>
            </a:r>
            <a:r>
              <a:rPr lang="de-DE" sz="2800" b="1" dirty="0">
                <a:solidFill>
                  <a:srgbClr val="0070C0"/>
                </a:solidFill>
                <a:latin typeface="Calibri" panose="020F0502020204030204" pitchFamily="34" charset="0"/>
                <a:cs typeface="Arial"/>
              </a:rPr>
              <a:t> – Zum Weiterlesen</a:t>
            </a:r>
          </a:p>
        </p:txBody>
      </p:sp>
      <p:sp>
        <p:nvSpPr>
          <p:cNvPr id="4099" name="Rectangle 3"/>
          <p:cNvSpPr>
            <a:spLocks noGrp="1" noChangeArrowheads="1"/>
          </p:cNvSpPr>
          <p:nvPr>
            <p:ph type="subTitle" idx="1"/>
          </p:nvPr>
        </p:nvSpPr>
        <p:spPr>
          <a:xfrm>
            <a:off x="683568" y="1088135"/>
            <a:ext cx="7848872" cy="4933154"/>
          </a:xfrm>
        </p:spPr>
        <p:txBody>
          <a:bodyPr/>
          <a:lstStyle/>
          <a:p>
            <a:pPr indent="-98425" algn="l" eaLnBrk="1" hangingPunct="1"/>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-Website</a:t>
            </a:r>
            <a:br>
              <a:rPr lang="de-DE" sz="2400" b="1" dirty="0">
                <a:solidFill>
                  <a:srgbClr val="0070C0"/>
                </a:solidFill>
                <a:latin typeface="Calibri" panose="020F0502020204030204" pitchFamily="34" charset="0"/>
                <a:cs typeface="Arial"/>
              </a:rPr>
            </a:br>
            <a:r>
              <a:rPr lang="de-DE" sz="2400" b="1" dirty="0">
                <a:solidFill>
                  <a:srgbClr val="0070C0"/>
                </a:solidFill>
                <a:latin typeface="Calibri" panose="020F0502020204030204" pitchFamily="34" charset="0"/>
                <a:cs typeface="Arial"/>
                <a:hlinkClick r:id="rId3"/>
              </a:rPr>
              <a:t>https://www.nagut.uni-bremen.de</a:t>
            </a:r>
            <a:endParaRPr lang="de-DE" sz="2400" b="1" dirty="0">
              <a:solidFill>
                <a:srgbClr val="0070C0"/>
              </a:solidFill>
              <a:latin typeface="Calibri" panose="020F0502020204030204" pitchFamily="34" charset="0"/>
              <a:cs typeface="Arial"/>
            </a:endParaRPr>
          </a:p>
          <a:p>
            <a:pPr indent="-98425" algn="l" eaLnBrk="1" hangingPunct="1"/>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-Broschüre (2018):</a:t>
            </a:r>
            <a:br>
              <a:rPr lang="de-DE" sz="2400" b="1" dirty="0">
                <a:solidFill>
                  <a:srgbClr val="0070C0"/>
                </a:solidFill>
                <a:latin typeface="Calibri" panose="020F0502020204030204" pitchFamily="34" charset="0"/>
                <a:cs typeface="Arial"/>
              </a:rPr>
            </a:br>
            <a:r>
              <a:rPr lang="de-DE" sz="2400" dirty="0">
                <a:solidFill>
                  <a:srgbClr val="0070C0"/>
                </a:solidFill>
                <a:latin typeface="Calibri" panose="020F0502020204030204" pitchFamily="34" charset="0"/>
                <a:cs typeface="Arial"/>
              </a:rPr>
              <a:t>,Arbeit und Ökologie – Betriebliche Beispiele guter Praxis aus Bremen. Institut Arbeit und Wirtschaft (Universität Bremen), Partnerschaft Umwelt Unternehmen, Bremen</a:t>
            </a:r>
          </a:p>
          <a:p>
            <a:pPr indent="-98425" algn="l" eaLnBrk="1" hangingPunct="1"/>
            <a:r>
              <a:rPr lang="de-DE" sz="2400" b="1" dirty="0">
                <a:solidFill>
                  <a:srgbClr val="0070C0"/>
                </a:solidFill>
                <a:latin typeface="Calibri" panose="020F0502020204030204" pitchFamily="34" charset="0"/>
                <a:cs typeface="Arial"/>
                <a:hlinkClick r:id="rId4"/>
              </a:rPr>
              <a:t>https://www.nagut.uni-bremen.de/downloads</a:t>
            </a:r>
            <a:endParaRPr lang="de-DE" sz="2400" b="1" dirty="0">
              <a:solidFill>
                <a:srgbClr val="0070C0"/>
              </a:solidFill>
              <a:latin typeface="Calibri" panose="020F0502020204030204" pitchFamily="34" charset="0"/>
              <a:cs typeface="Arial"/>
            </a:endParaRPr>
          </a:p>
          <a:p>
            <a:pPr indent="-98425" algn="l" eaLnBrk="1" hangingPunct="1"/>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-Praxisleitfaden (2019):</a:t>
            </a:r>
          </a:p>
          <a:p>
            <a:pPr indent="-98425" algn="l" eaLnBrk="1" hangingPunct="1"/>
            <a:r>
              <a:rPr lang="de-DE" sz="2400" dirty="0">
                <a:solidFill>
                  <a:srgbClr val="0070C0"/>
                </a:solidFill>
                <a:latin typeface="Calibri" panose="020F0502020204030204" pitchFamily="34" charset="0"/>
                <a:cs typeface="Arial"/>
              </a:rPr>
              <a:t> ,Das A und Ö der Innovation – Arbeitsökologische Innovationen in Unternehmen entwickeln und umsetzen‘, Universität Bremen, </a:t>
            </a:r>
            <a:r>
              <a:rPr lang="de-DE" sz="2400" dirty="0" err="1">
                <a:solidFill>
                  <a:srgbClr val="0070C0"/>
                </a:solidFill>
                <a:latin typeface="Calibri" panose="020F0502020204030204" pitchFamily="34" charset="0"/>
                <a:cs typeface="Arial"/>
              </a:rPr>
              <a:t>NaGut</a:t>
            </a:r>
            <a:r>
              <a:rPr lang="de-DE" sz="2400" dirty="0">
                <a:solidFill>
                  <a:srgbClr val="0070C0"/>
                </a:solidFill>
                <a:latin typeface="Calibri" panose="020F0502020204030204" pitchFamily="34" charset="0"/>
                <a:cs typeface="Arial"/>
              </a:rPr>
              <a:t>-Unternehmenspartner</a:t>
            </a:r>
          </a:p>
          <a:p>
            <a:pPr indent="-98425" algn="l" eaLnBrk="1" hangingPunct="1"/>
            <a:r>
              <a:rPr lang="de-DE" sz="2400" b="1" dirty="0">
                <a:solidFill>
                  <a:srgbClr val="0070C0"/>
                </a:solidFill>
                <a:latin typeface="Calibri" panose="020F0502020204030204" pitchFamily="34" charset="0"/>
                <a:cs typeface="Arial"/>
                <a:hlinkClick r:id="rId4"/>
              </a:rPr>
              <a:t>https://www.nagut.uni-bremen.de/downloads</a:t>
            </a:r>
            <a:endParaRPr lang="de-DE" sz="2400" b="1" dirty="0">
              <a:solidFill>
                <a:srgbClr val="0070C0"/>
              </a:solidFill>
              <a:latin typeface="Calibri" panose="020F0502020204030204" pitchFamily="34" charset="0"/>
              <a:cs typeface="Arial"/>
            </a:endParaRPr>
          </a:p>
          <a:p>
            <a:pPr indent="-98425" algn="l" eaLnBrk="1" hangingPunct="1"/>
            <a:endParaRPr lang="de-DE" sz="2400" b="1" dirty="0">
              <a:solidFill>
                <a:srgbClr val="0070C0"/>
              </a:solidFill>
              <a:latin typeface="Calibri" panose="020F0502020204030204" pitchFamily="34" charset="0"/>
              <a:cs typeface="Arial"/>
            </a:endParaRPr>
          </a:p>
          <a:p>
            <a:pPr indent="-98425" algn="l" eaLnBrk="1" hangingPunct="1"/>
            <a:endParaRPr lang="de-DE" sz="2400" b="1" dirty="0">
              <a:solidFill>
                <a:srgbClr val="0070C0"/>
              </a:solidFill>
              <a:latin typeface="Calibri" panose="020F0502020204030204" pitchFamily="34" charset="0"/>
              <a:cs typeface="Arial"/>
            </a:endParaRPr>
          </a:p>
          <a:p>
            <a:pPr indent="-98425" algn="l" eaLnBrk="1" hangingPunct="1"/>
            <a:endParaRPr lang="de-DE" sz="2400" b="1" dirty="0">
              <a:solidFill>
                <a:srgbClr val="0070C0"/>
              </a:solidFill>
              <a:latin typeface="Calibri" panose="020F0502020204030204" pitchFamily="34" charset="0"/>
              <a:cs typeface="Arial"/>
            </a:endParaRPr>
          </a:p>
        </p:txBody>
      </p:sp>
      <p:pic>
        <p:nvPicPr>
          <p:cNvPr id="4" name="Bild 1" descr="../../../../../../../Desktop/Bildschirmfoto%202016-07-12%20um"/>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31153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r>
              <a:rPr lang="de-DE" sz="2800" b="1" dirty="0" err="1">
                <a:solidFill>
                  <a:srgbClr val="0070C0"/>
                </a:solidFill>
                <a:latin typeface="Calibri" panose="020F0502020204030204" pitchFamily="34" charset="0"/>
                <a:cs typeface="Arial"/>
              </a:rPr>
              <a:t>NaGut</a:t>
            </a:r>
            <a:r>
              <a:rPr lang="de-DE" sz="2800" b="1" dirty="0">
                <a:solidFill>
                  <a:srgbClr val="0070C0"/>
                </a:solidFill>
                <a:latin typeface="Calibri" panose="020F0502020204030204" pitchFamily="34" charset="0"/>
                <a:cs typeface="Arial"/>
              </a:rPr>
              <a:t> – Zum Weiterlesen</a:t>
            </a:r>
          </a:p>
        </p:txBody>
      </p:sp>
      <p:sp>
        <p:nvSpPr>
          <p:cNvPr id="4099" name="Rectangle 3"/>
          <p:cNvSpPr>
            <a:spLocks noGrp="1" noChangeArrowheads="1"/>
          </p:cNvSpPr>
          <p:nvPr>
            <p:ph type="subTitle" idx="1"/>
          </p:nvPr>
        </p:nvSpPr>
        <p:spPr>
          <a:xfrm>
            <a:off x="683568" y="1295979"/>
            <a:ext cx="7848872" cy="4725309"/>
          </a:xfrm>
        </p:spPr>
        <p:txBody>
          <a:bodyPr/>
          <a:lstStyle/>
          <a:p>
            <a:pPr indent="-98425" algn="l" eaLnBrk="1" hangingPunct="1"/>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-Forschungsperspektiven</a:t>
            </a:r>
          </a:p>
          <a:p>
            <a:pPr indent="-98425" algn="l" eaLnBrk="1" hangingPunct="1"/>
            <a:r>
              <a:rPr lang="de-DE" sz="2400" dirty="0">
                <a:solidFill>
                  <a:srgbClr val="0070C0"/>
                </a:solidFill>
                <a:latin typeface="Calibri" panose="020F0502020204030204" pitchFamily="34" charset="0"/>
                <a:cs typeface="Arial"/>
              </a:rPr>
              <a:t>Becke, G. (2019): Forschungsperspektiven für nachhaltige Arbeit – Konzeptpapier im Rahmen des </a:t>
            </a:r>
            <a:r>
              <a:rPr lang="de-DE" sz="2400" dirty="0" err="1">
                <a:solidFill>
                  <a:srgbClr val="0070C0"/>
                </a:solidFill>
                <a:latin typeface="Calibri" panose="020F0502020204030204" pitchFamily="34" charset="0"/>
                <a:cs typeface="Arial"/>
              </a:rPr>
              <a:t>NaGut</a:t>
            </a:r>
            <a:r>
              <a:rPr lang="de-DE" sz="2400" dirty="0">
                <a:solidFill>
                  <a:srgbClr val="0070C0"/>
                </a:solidFill>
                <a:latin typeface="Calibri" panose="020F0502020204030204" pitchFamily="34" charset="0"/>
                <a:cs typeface="Arial"/>
              </a:rPr>
              <a:t>-Pilotprojekts, Bremen, </a:t>
            </a:r>
            <a:r>
              <a:rPr lang="de-DE" sz="2400" b="1" dirty="0">
                <a:solidFill>
                  <a:srgbClr val="0070C0"/>
                </a:solidFill>
                <a:latin typeface="Calibri" panose="020F0502020204030204" pitchFamily="34" charset="0"/>
                <a:cs typeface="Arial"/>
                <a:hlinkClick r:id="rId3"/>
              </a:rPr>
              <a:t>https://www.nagut.uni-bremen.de/downloads</a:t>
            </a:r>
            <a:endParaRPr lang="de-DE" sz="2400" b="1" dirty="0">
              <a:solidFill>
                <a:srgbClr val="0070C0"/>
              </a:solidFill>
              <a:latin typeface="Calibri" panose="020F0502020204030204" pitchFamily="34" charset="0"/>
              <a:cs typeface="Arial"/>
            </a:endParaRPr>
          </a:p>
          <a:p>
            <a:pPr indent="-98425" algn="l" eaLnBrk="1" hangingPunct="1"/>
            <a:endParaRPr lang="de-DE" sz="2400" b="1" dirty="0">
              <a:solidFill>
                <a:srgbClr val="0070C0"/>
              </a:solidFill>
              <a:latin typeface="Calibri" panose="020F0502020204030204" pitchFamily="34" charset="0"/>
              <a:cs typeface="Arial"/>
            </a:endParaRPr>
          </a:p>
          <a:p>
            <a:pPr indent="-98425" algn="l" eaLnBrk="1" hangingPunct="1"/>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-Herausgeberband</a:t>
            </a:r>
            <a:br>
              <a:rPr lang="de-DE" sz="2400" b="1" dirty="0">
                <a:solidFill>
                  <a:srgbClr val="0070C0"/>
                </a:solidFill>
                <a:latin typeface="Calibri" panose="020F0502020204030204" pitchFamily="34" charset="0"/>
                <a:cs typeface="Arial"/>
              </a:rPr>
            </a:br>
            <a:r>
              <a:rPr lang="de-DE" sz="2400" dirty="0">
                <a:solidFill>
                  <a:srgbClr val="0070C0"/>
                </a:solidFill>
                <a:latin typeface="Calibri" panose="020F0502020204030204" pitchFamily="34" charset="0"/>
                <a:cs typeface="Arial"/>
              </a:rPr>
              <a:t>Becke, G. (Hrsg.) (2019): Gute Arbeit und ökologische Innovationen. Perspektiven nachhaltiger Arbeit in Unternehmen und Wertschöpfungsketten. München: </a:t>
            </a:r>
            <a:r>
              <a:rPr lang="de-DE" sz="2400" dirty="0" err="1">
                <a:solidFill>
                  <a:srgbClr val="0070C0"/>
                </a:solidFill>
                <a:latin typeface="Calibri" panose="020F0502020204030204" pitchFamily="34" charset="0"/>
                <a:cs typeface="Arial"/>
              </a:rPr>
              <a:t>oekom</a:t>
            </a:r>
            <a:r>
              <a:rPr lang="de-DE" sz="2400" dirty="0">
                <a:solidFill>
                  <a:srgbClr val="0070C0"/>
                </a:solidFill>
                <a:latin typeface="Calibri" panose="020F0502020204030204" pitchFamily="34" charset="0"/>
                <a:cs typeface="Arial"/>
              </a:rPr>
              <a:t> Verlag (erscheint im November 2019)</a:t>
            </a:r>
          </a:p>
          <a:p>
            <a:pPr indent="-98425" algn="l" eaLnBrk="1" hangingPunct="1"/>
            <a:endParaRPr lang="de-DE" sz="2400" b="1" dirty="0">
              <a:solidFill>
                <a:srgbClr val="0070C0"/>
              </a:solidFill>
              <a:latin typeface="Calibri" panose="020F0502020204030204" pitchFamily="34" charset="0"/>
              <a:cs typeface="Arial"/>
            </a:endParaRPr>
          </a:p>
          <a:p>
            <a:pPr indent="-98425" algn="l" eaLnBrk="1" hangingPunct="1"/>
            <a:endParaRPr lang="de-DE" sz="2400" b="1" dirty="0">
              <a:solidFill>
                <a:srgbClr val="0070C0"/>
              </a:solidFill>
              <a:latin typeface="Calibri" panose="020F0502020204030204" pitchFamily="34" charset="0"/>
              <a:cs typeface="Arial"/>
            </a:endParaRPr>
          </a:p>
        </p:txBody>
      </p:sp>
      <p:pic>
        <p:nvPicPr>
          <p:cNvPr id="4" name="Bild 1" descr="../../../../../../../Desktop/Bildschirmfoto%202016-07-12%20um"/>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3223237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683568" y="1700808"/>
            <a:ext cx="7848872" cy="4320480"/>
          </a:xfrm>
        </p:spPr>
        <p:txBody>
          <a:bodyPr/>
          <a:lstStyle/>
          <a:p>
            <a:pPr indent="-98425" algn="l" eaLnBrk="1" hangingPunct="1"/>
            <a:r>
              <a:rPr lang="de-DE" sz="2400" b="1" dirty="0">
                <a:solidFill>
                  <a:srgbClr val="0070C0"/>
                </a:solidFill>
                <a:latin typeface="Calibri" panose="020F0502020204030204" pitchFamily="34" charset="0"/>
                <a:cs typeface="Arial"/>
              </a:rPr>
              <a:t>Herzlichen Dank für Ihre Aufmerksamkeit!</a:t>
            </a:r>
          </a:p>
          <a:p>
            <a:pPr indent="-98425" algn="l" eaLnBrk="1" hangingPunct="1"/>
            <a:endParaRPr lang="de-DE" sz="2400" b="1" dirty="0">
              <a:solidFill>
                <a:srgbClr val="0070C0"/>
              </a:solidFill>
              <a:latin typeface="Calibri" panose="020F0502020204030204" pitchFamily="34" charset="0"/>
              <a:cs typeface="Arial"/>
            </a:endParaRPr>
          </a:p>
          <a:p>
            <a:pPr indent="-98425" algn="l" eaLnBrk="1" hangingPunct="1"/>
            <a:r>
              <a:rPr lang="de-DE" sz="2400" b="1" dirty="0">
                <a:solidFill>
                  <a:srgbClr val="0070C0"/>
                </a:solidFill>
                <a:latin typeface="Calibri" panose="020F0502020204030204" pitchFamily="34" charset="0"/>
                <a:cs typeface="Arial"/>
              </a:rPr>
              <a:t>Kontakt:</a:t>
            </a:r>
            <a:br>
              <a:rPr lang="de-DE" sz="2400" b="1" dirty="0">
                <a:solidFill>
                  <a:srgbClr val="0070C0"/>
                </a:solidFill>
                <a:latin typeface="Calibri" panose="020F0502020204030204" pitchFamily="34" charset="0"/>
                <a:cs typeface="Arial"/>
              </a:rPr>
            </a:br>
            <a:r>
              <a:rPr lang="de-DE" sz="2400" dirty="0">
                <a:solidFill>
                  <a:srgbClr val="0070C0"/>
                </a:solidFill>
                <a:latin typeface="Calibri" panose="020F0502020204030204" pitchFamily="34" charset="0"/>
                <a:cs typeface="Arial"/>
              </a:rPr>
              <a:t>PD Dr. Guido Becke</a:t>
            </a:r>
          </a:p>
          <a:p>
            <a:pPr indent="-98425" algn="l" eaLnBrk="1" hangingPunct="1"/>
            <a:r>
              <a:rPr lang="de-DE" sz="2400" dirty="0">
                <a:solidFill>
                  <a:srgbClr val="0070C0"/>
                </a:solidFill>
                <a:latin typeface="Calibri" panose="020F0502020204030204" pitchFamily="34" charset="0"/>
                <a:cs typeface="Arial"/>
              </a:rPr>
              <a:t>Universität Bremen</a:t>
            </a:r>
          </a:p>
          <a:p>
            <a:pPr indent="-98425" algn="l" eaLnBrk="1" hangingPunct="1"/>
            <a:r>
              <a:rPr lang="de-DE" sz="2400" dirty="0">
                <a:solidFill>
                  <a:srgbClr val="0070C0"/>
                </a:solidFill>
                <a:latin typeface="Calibri" panose="020F0502020204030204" pitchFamily="34" charset="0"/>
                <a:cs typeface="Arial"/>
              </a:rPr>
              <a:t>Institut Arbeit und Wirtschaft</a:t>
            </a:r>
          </a:p>
          <a:p>
            <a:pPr indent="-98425" algn="l" eaLnBrk="1" hangingPunct="1"/>
            <a:r>
              <a:rPr lang="de-DE" sz="2400" dirty="0">
                <a:solidFill>
                  <a:srgbClr val="0070C0"/>
                </a:solidFill>
                <a:latin typeface="Calibri" panose="020F0502020204030204" pitchFamily="34" charset="0"/>
                <a:cs typeface="Arial"/>
              </a:rPr>
              <a:t>Wiener Str. 9</a:t>
            </a:r>
          </a:p>
          <a:p>
            <a:pPr indent="-98425" algn="l" eaLnBrk="1" hangingPunct="1"/>
            <a:r>
              <a:rPr lang="de-DE" sz="2400" dirty="0">
                <a:solidFill>
                  <a:srgbClr val="0070C0"/>
                </a:solidFill>
                <a:latin typeface="Calibri" panose="020F0502020204030204" pitchFamily="34" charset="0"/>
                <a:cs typeface="Arial"/>
              </a:rPr>
              <a:t>28359 Bremen</a:t>
            </a:r>
          </a:p>
          <a:p>
            <a:pPr indent="-98425" algn="l" eaLnBrk="1" hangingPunct="1"/>
            <a:r>
              <a:rPr lang="de-DE" sz="2400" dirty="0">
                <a:solidFill>
                  <a:srgbClr val="0070C0"/>
                </a:solidFill>
                <a:latin typeface="Calibri" panose="020F0502020204030204" pitchFamily="34" charset="0"/>
                <a:cs typeface="Arial"/>
              </a:rPr>
              <a:t>E-Mail: becke@uni-bremen.de</a:t>
            </a:r>
          </a:p>
          <a:p>
            <a:pPr indent="-98425" algn="l" eaLnBrk="1" hangingPunct="1"/>
            <a:endParaRPr lang="de-DE" sz="2400" b="1" dirty="0">
              <a:solidFill>
                <a:srgbClr val="0070C0"/>
              </a:solidFill>
              <a:latin typeface="Calibri" panose="020F0502020204030204" pitchFamily="34" charset="0"/>
              <a:cs typeface="Arial"/>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64753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1) Ausgangslage</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r>
              <a:rPr lang="de-DE" sz="2400" b="1" dirty="0">
                <a:solidFill>
                  <a:srgbClr val="0070C0"/>
                </a:solidFill>
                <a:latin typeface="Calibri" panose="020F0502020204030204" pitchFamily="34" charset="0"/>
              </a:rPr>
              <a:t>Grundlegende gesellschaftliche Herausforderungen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Strukturwandel der Erwerbsarbeit</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Zuspitzung der ökologischen Krise</a:t>
            </a:r>
          </a:p>
          <a:p>
            <a:pPr algn="l" eaLnBrk="1" hangingPunct="1"/>
            <a:r>
              <a:rPr lang="de-DE" sz="2400" b="1" dirty="0">
                <a:solidFill>
                  <a:srgbClr val="C00000"/>
                </a:solidFill>
                <a:latin typeface="Calibri" panose="020F0502020204030204" pitchFamily="34" charset="0"/>
              </a:rPr>
              <a:t>→</a:t>
            </a:r>
            <a:r>
              <a:rPr lang="de-DE" sz="2400" b="1" dirty="0">
                <a:latin typeface="Calibri" panose="020F0502020204030204" pitchFamily="34" charset="0"/>
              </a:rPr>
              <a:t> Gestaltungsperspektive: </a:t>
            </a:r>
            <a:r>
              <a:rPr lang="de-DE" sz="2400" dirty="0">
                <a:latin typeface="Calibri" panose="020F0502020204030204" pitchFamily="34" charset="0"/>
              </a:rPr>
              <a:t>Sozial-ökologische Transformationsprozesse im Sinne nachhaltiger Entwicklung</a:t>
            </a:r>
          </a:p>
          <a:p>
            <a:pPr algn="l" eaLnBrk="1" hangingPunct="1"/>
            <a:endParaRPr lang="de-DE" sz="2400" dirty="0">
              <a:latin typeface="Calibri" panose="020F0502020204030204" pitchFamily="34" charset="0"/>
            </a:endParaRPr>
          </a:p>
          <a:p>
            <a:pPr algn="l" eaLnBrk="1" hangingPunct="1"/>
            <a:r>
              <a:rPr lang="de-DE" sz="2400" b="1" dirty="0">
                <a:solidFill>
                  <a:srgbClr val="0070C0"/>
                </a:solidFill>
                <a:latin typeface="Calibri" panose="020F0502020204030204" pitchFamily="34" charset="0"/>
              </a:rPr>
              <a:t>Nachhaltige Arbeit als Schlüsselkonzept</a:t>
            </a:r>
            <a:endParaRPr lang="de-DE" sz="2400" b="1" dirty="0">
              <a:latin typeface="Calibri" panose="020F0502020204030204" pitchFamily="34" charset="0"/>
            </a:endParaRPr>
          </a:p>
          <a:p>
            <a:pPr algn="l" eaLnBrk="1" hangingPunct="1"/>
            <a:r>
              <a:rPr lang="de-DE" sz="2400" b="1" dirty="0">
                <a:latin typeface="Calibri" panose="020F0502020204030204" pitchFamily="34" charset="0"/>
              </a:rPr>
              <a:t>Kerndefinition nach UNDP</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Soziale Dimension: Förderung menschlicher Entwicklung</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Ökologische Dimension: Erhalt der natürlichen Lebensgrundlagen </a:t>
            </a: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152668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1)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das Pilotprojekt</a:t>
            </a:r>
          </a:p>
        </p:txBody>
      </p:sp>
      <p:sp>
        <p:nvSpPr>
          <p:cNvPr id="4099" name="Rectangle 3"/>
          <p:cNvSpPr>
            <a:spLocks noGrp="1" noChangeArrowheads="1"/>
          </p:cNvSpPr>
          <p:nvPr>
            <p:ph type="subTitle" idx="1"/>
          </p:nvPr>
        </p:nvSpPr>
        <p:spPr>
          <a:xfrm>
            <a:off x="683568" y="1484784"/>
            <a:ext cx="5616624" cy="4752528"/>
          </a:xfrm>
        </p:spPr>
        <p:txBody>
          <a:bodyPr/>
          <a:lstStyle/>
          <a:p>
            <a:pPr algn="l" eaLnBrk="1" hangingPunct="1"/>
            <a:r>
              <a:rPr lang="de-DE" sz="2400" b="1" dirty="0">
                <a:solidFill>
                  <a:srgbClr val="0070C0"/>
                </a:solidFill>
                <a:latin typeface="Calibri" panose="020F0502020204030204" pitchFamily="34" charset="0"/>
              </a:rPr>
              <a:t>Übergreifende Ziele</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Praxisorientierte Gestaltungslösungen entwickeln und erproben</a:t>
            </a:r>
            <a:r>
              <a:rPr lang="de-DE" sz="2400" dirty="0">
                <a:latin typeface="Calibri" panose="020F0502020204030204" pitchFamily="34" charset="0"/>
              </a:rPr>
              <a:t>→ ,Gute Arbeit‘ und ,Ökologie‘</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Potenziale und Widersprüche arbeitsökologischer Innovationen identifizieren </a:t>
            </a:r>
          </a:p>
          <a:p>
            <a:pPr marL="342900" lvl="1" indent="-342900" algn="l" eaLnBrk="1" hangingPunct="1">
              <a:buClr>
                <a:srgbClr val="C00000"/>
              </a:buClr>
              <a:buFont typeface="Arial" panose="020B0604020202020204" pitchFamily="34" charset="0"/>
              <a:buChar char="•"/>
            </a:pPr>
            <a:r>
              <a:rPr lang="de-DE" sz="2400" b="1" dirty="0">
                <a:latin typeface="Calibri" panose="020F0502020204030204" pitchFamily="34" charset="0"/>
                <a:cs typeface="+mn-cs"/>
              </a:rPr>
              <a:t>Regionales Pilot-Netzwerk aufbauen bzw. thematisch erweitern</a:t>
            </a:r>
          </a:p>
          <a:p>
            <a:pPr marL="342900" lvl="1" indent="-342900" algn="l" eaLnBrk="1" hangingPunct="1">
              <a:buClr>
                <a:srgbClr val="C00000"/>
              </a:buClr>
              <a:buFont typeface="Arial" panose="020B0604020202020204" pitchFamily="34" charset="0"/>
              <a:buChar char="•"/>
            </a:pPr>
            <a:r>
              <a:rPr lang="de-DE" sz="2400" b="1" dirty="0">
                <a:latin typeface="Calibri" panose="020F0502020204030204" pitchFamily="34" charset="0"/>
                <a:cs typeface="+mn-cs"/>
              </a:rPr>
              <a:t>Sondierung weiterer </a:t>
            </a:r>
            <a:r>
              <a:rPr lang="de-DE" sz="2400" b="1" dirty="0" err="1">
                <a:latin typeface="Calibri" panose="020F0502020204030204" pitchFamily="34" charset="0"/>
                <a:cs typeface="+mn-cs"/>
              </a:rPr>
              <a:t>FuE</a:t>
            </a:r>
            <a:r>
              <a:rPr lang="de-DE" sz="2400" b="1" dirty="0">
                <a:latin typeface="Calibri" panose="020F0502020204030204" pitchFamily="34" charset="0"/>
                <a:cs typeface="+mn-cs"/>
              </a:rPr>
              <a:t>-Bedarfe </a:t>
            </a:r>
          </a:p>
          <a:p>
            <a:pPr marL="342900" indent="-342900" algn="l" eaLnBrk="1" hangingPunct="1">
              <a:buFont typeface="Arial" panose="020B0604020202020204" pitchFamily="34" charset="0"/>
              <a:buChar char="•"/>
            </a:pPr>
            <a:endParaRPr lang="de-DE" sz="2400" b="1" dirty="0">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9" name="Inhaltsplatzhalter 4"/>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bwMode="auto">
          <a:xfrm>
            <a:off x="6372200" y="1484784"/>
            <a:ext cx="2106771" cy="3304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pic>
    </p:spTree>
    <p:extLst>
      <p:ext uri="{BB962C8B-B14F-4D97-AF65-F5344CB8AC3E}">
        <p14:creationId xmlns:p14="http://schemas.microsoft.com/office/powerpoint/2010/main" val="3730792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28324" y="3048606"/>
            <a:ext cx="1548073" cy="1420835"/>
          </a:xfrm>
          <a:prstGeom prst="rect">
            <a:avLst/>
          </a:prstGeom>
        </p:spPr>
      </p:pic>
      <p:sp>
        <p:nvSpPr>
          <p:cNvPr id="4098" name="Rectangle 2"/>
          <p:cNvSpPr>
            <a:spLocks noGrp="1" noChangeArrowheads="1"/>
          </p:cNvSpPr>
          <p:nvPr>
            <p:ph type="ctrTitle"/>
          </p:nvPr>
        </p:nvSpPr>
        <p:spPr>
          <a:xfrm>
            <a:off x="683568" y="188640"/>
            <a:ext cx="6624736" cy="872275"/>
          </a:xfrm>
        </p:spPr>
        <p:txBody>
          <a:bodyPr/>
          <a:lstStyle/>
          <a:p>
            <a:pPr algn="l" eaLnBrk="1" hangingPunct="1">
              <a:buClr>
                <a:srgbClr val="C00000"/>
              </a:buClr>
            </a:pPr>
            <a:r>
              <a:rPr lang="de-DE" sz="2800" b="1" dirty="0">
                <a:latin typeface="Calibri" panose="020F0502020204030204" pitchFamily="34" charset="0"/>
                <a:cs typeface="Arial"/>
              </a:rPr>
              <a:t>1)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das Pilotprojekt</a:t>
            </a:r>
          </a:p>
        </p:txBody>
      </p:sp>
      <p:sp>
        <p:nvSpPr>
          <p:cNvPr id="4099" name="Rectangle 3"/>
          <p:cNvSpPr>
            <a:spLocks noGrp="1" noChangeArrowheads="1"/>
          </p:cNvSpPr>
          <p:nvPr>
            <p:ph type="subTitle" idx="1"/>
          </p:nvPr>
        </p:nvSpPr>
        <p:spPr>
          <a:xfrm>
            <a:off x="683568" y="980728"/>
            <a:ext cx="6192688" cy="4824536"/>
          </a:xfrm>
          <a:solidFill>
            <a:schemeClr val="bg1"/>
          </a:solidFill>
        </p:spPr>
        <p:txBody>
          <a:bodyPr/>
          <a:lstStyle/>
          <a:p>
            <a:pPr algn="l" eaLnBrk="1" hangingPunct="1"/>
            <a:r>
              <a:rPr lang="de-DE" sz="2400" b="1" dirty="0">
                <a:solidFill>
                  <a:srgbClr val="0070C0"/>
                </a:solidFill>
                <a:latin typeface="Calibri" panose="020F0502020204030204" pitchFamily="34" charset="0"/>
              </a:rPr>
              <a:t>Methodisches Design:</a:t>
            </a:r>
          </a:p>
          <a:p>
            <a:pPr marL="457200" indent="-457200" algn="l" eaLnBrk="1" hangingPunct="1">
              <a:buAutoNum type="alphaLcParenR"/>
            </a:pPr>
            <a:r>
              <a:rPr lang="de-DE" sz="2400" b="1" dirty="0">
                <a:solidFill>
                  <a:srgbClr val="C00000"/>
                </a:solidFill>
                <a:latin typeface="Calibri" panose="020F0502020204030204" pitchFamily="34" charset="0"/>
              </a:rPr>
              <a:t>Arbeitswissenschaft - Praxisforschung:</a:t>
            </a:r>
          </a:p>
          <a:p>
            <a:pPr marL="800100" lvl="1" indent="-342900" algn="l" eaLnBrk="1" hangingPunct="1">
              <a:buFont typeface="Arial" panose="020B0604020202020204" pitchFamily="34" charset="0"/>
              <a:buChar char="•"/>
            </a:pPr>
            <a:r>
              <a:rPr lang="de-DE" sz="2000" b="1" dirty="0">
                <a:latin typeface="Calibri" panose="020F0502020204030204" pitchFamily="34" charset="0"/>
              </a:rPr>
              <a:t>Methoden: </a:t>
            </a:r>
            <a:r>
              <a:rPr lang="de-DE" sz="2000" dirty="0">
                <a:latin typeface="Calibri" panose="020F0502020204030204" pitchFamily="34" charset="0"/>
              </a:rPr>
              <a:t>Interviews, teilnehmende Beobachtung, Gruppendiskussion, moderierte Workshops / Arbeitsgruppen</a:t>
            </a:r>
          </a:p>
          <a:p>
            <a:pPr marL="800100" lvl="1" indent="-342900" algn="l" eaLnBrk="1" hangingPunct="1">
              <a:buFont typeface="Arial" panose="020B0604020202020204" pitchFamily="34" charset="0"/>
              <a:buChar char="•"/>
            </a:pPr>
            <a:r>
              <a:rPr lang="de-DE" sz="2000" b="1" dirty="0">
                <a:latin typeface="Calibri" panose="020F0502020204030204" pitchFamily="34" charset="0"/>
              </a:rPr>
              <a:t>Dialogorientiertes und partizipatives Vorgehen</a:t>
            </a:r>
            <a:endParaRPr lang="de-DE" sz="2400" b="1" dirty="0">
              <a:solidFill>
                <a:srgbClr val="C00000"/>
              </a:solidFill>
              <a:latin typeface="Calibri" panose="020F0502020204030204" pitchFamily="34" charset="0"/>
            </a:endParaRPr>
          </a:p>
          <a:p>
            <a:pPr algn="l" eaLnBrk="1" hangingPunct="1"/>
            <a:r>
              <a:rPr lang="de-DE" sz="2400" b="1" dirty="0">
                <a:solidFill>
                  <a:srgbClr val="00B050"/>
                </a:solidFill>
                <a:latin typeface="Calibri" panose="020F0502020204030204" pitchFamily="34" charset="0"/>
              </a:rPr>
              <a:t>b) Ökologische Nachhaltigkeitsforschung:</a:t>
            </a:r>
          </a:p>
          <a:p>
            <a:pPr marL="800100" lvl="1" indent="-342900" algn="l" eaLnBrk="1" hangingPunct="1">
              <a:buFont typeface="Arial" panose="020B0604020202020204" pitchFamily="34" charset="0"/>
              <a:buChar char="•"/>
            </a:pPr>
            <a:r>
              <a:rPr lang="de-DE" sz="2000" b="1" dirty="0">
                <a:latin typeface="Calibri" panose="020F0502020204030204" pitchFamily="34" charset="0"/>
              </a:rPr>
              <a:t>Ökobilanzierung („Life </a:t>
            </a:r>
            <a:r>
              <a:rPr lang="de-DE" sz="2000" b="1" dirty="0" err="1">
                <a:latin typeface="Calibri" panose="020F0502020204030204" pitchFamily="34" charset="0"/>
              </a:rPr>
              <a:t>cycle</a:t>
            </a:r>
            <a:r>
              <a:rPr lang="de-DE" sz="2000" b="1" dirty="0">
                <a:latin typeface="Calibri" panose="020F0502020204030204" pitchFamily="34" charset="0"/>
              </a:rPr>
              <a:t> </a:t>
            </a:r>
            <a:r>
              <a:rPr lang="de-DE" sz="2000" b="1" dirty="0" err="1">
                <a:latin typeface="Calibri" panose="020F0502020204030204" pitchFamily="34" charset="0"/>
              </a:rPr>
              <a:t>assessment</a:t>
            </a:r>
            <a:r>
              <a:rPr lang="de-DE" sz="2000" b="1" dirty="0">
                <a:latin typeface="Calibri" panose="020F0502020204030204" pitchFamily="34" charset="0"/>
              </a:rPr>
              <a:t>“)</a:t>
            </a:r>
          </a:p>
          <a:p>
            <a:pPr algn="l" eaLnBrk="1" hangingPunct="1"/>
            <a:r>
              <a:rPr lang="de-DE" sz="2400" b="1" dirty="0">
                <a:latin typeface="Calibri" panose="020F0502020204030204" pitchFamily="34" charset="0"/>
              </a:rPr>
              <a:t>c) Integrativer Ansatz</a:t>
            </a:r>
            <a:endParaRPr lang="de-DE" sz="2000" dirty="0">
              <a:latin typeface="Calibri" panose="020F0502020204030204" pitchFamily="34" charset="0"/>
            </a:endParaRPr>
          </a:p>
          <a:p>
            <a:pPr marL="800100" lvl="1" indent="-342900" algn="l" eaLnBrk="1" hangingPunct="1">
              <a:buFont typeface="Wingdings" panose="05000000000000000000" pitchFamily="2" charset="2"/>
              <a:buChar char="à"/>
            </a:pPr>
            <a:r>
              <a:rPr lang="de-DE" sz="2000" b="1" dirty="0">
                <a:latin typeface="Calibri" panose="020F0502020204030204" pitchFamily="34" charset="0"/>
                <a:sym typeface="Wingdings" panose="05000000000000000000" pitchFamily="2" charset="2"/>
              </a:rPr>
              <a:t>A</a:t>
            </a:r>
            <a:r>
              <a:rPr lang="de-DE" sz="2000" b="1" dirty="0">
                <a:latin typeface="Calibri" panose="020F0502020204030204" pitchFamily="34" charset="0"/>
              </a:rPr>
              <a:t>bgestimmte  Methodik, z.B. arbeitsökologische </a:t>
            </a:r>
            <a:br>
              <a:rPr lang="de-DE" sz="2000" b="1" dirty="0">
                <a:latin typeface="Calibri" panose="020F0502020204030204" pitchFamily="34" charset="0"/>
              </a:rPr>
            </a:br>
            <a:r>
              <a:rPr lang="de-DE" sz="2000" b="1" dirty="0">
                <a:latin typeface="Calibri" panose="020F0502020204030204" pitchFamily="34" charset="0"/>
              </a:rPr>
              <a:t>     Bilanzierung</a:t>
            </a:r>
          </a:p>
          <a:p>
            <a:pPr marL="800100" lvl="1" indent="-342900" algn="l" eaLnBrk="1" hangingPunct="1">
              <a:buFont typeface="Wingdings" panose="05000000000000000000" pitchFamily="2" charset="2"/>
              <a:buChar char="à"/>
            </a:pPr>
            <a:r>
              <a:rPr lang="de-DE" sz="2000" b="1" dirty="0">
                <a:latin typeface="Calibri" panose="020F0502020204030204" pitchFamily="34" charset="0"/>
              </a:rPr>
              <a:t>Vier Teilvorhaben mit Unternehmenspartnern</a:t>
            </a:r>
          </a:p>
          <a:p>
            <a:pPr marL="800100" lvl="1" indent="-342900" algn="l" eaLnBrk="1" hangingPunct="1">
              <a:buFont typeface="Arial" panose="020B0604020202020204" pitchFamily="34" charset="0"/>
              <a:buChar char="•"/>
            </a:pPr>
            <a:endParaRPr lang="de-DE" sz="2000" b="1" dirty="0">
              <a:solidFill>
                <a:srgbClr val="0070C0"/>
              </a:solidFill>
              <a:latin typeface="Calibri" panose="020F0502020204030204" pitchFamily="34" charset="0"/>
            </a:endParaRPr>
          </a:p>
          <a:p>
            <a:pPr marL="800100" lvl="1" indent="-342900" algn="l" eaLnBrk="1" hangingPunct="1">
              <a:buFont typeface="Arial" panose="020B0604020202020204" pitchFamily="34" charset="0"/>
              <a:buChar char="•"/>
            </a:pPr>
            <a:endParaRPr lang="de-DE" sz="2000" b="1" dirty="0">
              <a:latin typeface="Calibri" panose="020F0502020204030204" pitchFamily="34" charset="0"/>
            </a:endParaRPr>
          </a:p>
          <a:p>
            <a:pPr algn="l" eaLnBrk="1" hangingPunct="1"/>
            <a:endParaRPr lang="de-DE" sz="2400" b="1" dirty="0">
              <a:latin typeface="Calibri" panose="020F0502020204030204" pitchFamily="34" charset="0"/>
            </a:endParaRPr>
          </a:p>
          <a:p>
            <a:pPr algn="l" eaLnBrk="1" hangingPunct="1"/>
            <a:endParaRPr lang="de-DE" sz="2400" b="1" dirty="0">
              <a:latin typeface="Calibri" panose="020F0502020204030204" pitchFamily="34" charset="0"/>
            </a:endParaRPr>
          </a:p>
        </p:txBody>
      </p:sp>
      <p:pic>
        <p:nvPicPr>
          <p:cNvPr id="4" name="Bild 1" descr="../../../../../../../Desktop/Bildschirmfoto%202016-07-12%20um"/>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8" name="Grafik 7"/>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154674" y="4469441"/>
            <a:ext cx="1305708" cy="1252709"/>
          </a:xfrm>
          <a:prstGeom prst="rect">
            <a:avLst/>
          </a:prstGeom>
        </p:spPr>
      </p:pic>
      <p:pic>
        <p:nvPicPr>
          <p:cNvPr id="10" name="Grafik 9"/>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7036293" y="1412776"/>
            <a:ext cx="1352131" cy="1336224"/>
          </a:xfrm>
          <a:prstGeom prst="rect">
            <a:avLst/>
          </a:prstGeom>
        </p:spPr>
      </p:pic>
    </p:spTree>
    <p:extLst>
      <p:ext uri="{BB962C8B-B14F-4D97-AF65-F5344CB8AC3E}">
        <p14:creationId xmlns:p14="http://schemas.microsoft.com/office/powerpoint/2010/main" val="27661681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188640"/>
            <a:ext cx="7848872" cy="1080119"/>
          </a:xfrm>
        </p:spPr>
        <p:txBody>
          <a:bodyPr/>
          <a:lstStyle/>
          <a:p>
            <a:pPr algn="l" eaLnBrk="1" hangingPunct="1">
              <a:buClr>
                <a:srgbClr val="C00000"/>
              </a:buClr>
            </a:pPr>
            <a:r>
              <a:rPr lang="de-DE" sz="2400" b="1" dirty="0">
                <a:latin typeface="Calibri" panose="020F0502020204030204" pitchFamily="34" charset="0"/>
                <a:cs typeface="Arial"/>
              </a:rPr>
              <a:t>2) Das Konzept der arbeitsökologischen Innovation</a:t>
            </a:r>
            <a:br>
              <a:rPr lang="de-DE" sz="2800" b="1" dirty="0">
                <a:latin typeface="Calibri" panose="020F0502020204030204" pitchFamily="34" charset="0"/>
                <a:cs typeface="Arial"/>
              </a:rPr>
            </a:b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918536" y="1060915"/>
            <a:ext cx="7973944" cy="5104389"/>
          </a:xfrm>
        </p:spPr>
        <p:txBody>
          <a:bodyPr/>
          <a:lstStyle/>
          <a:p>
            <a:pPr algn="l" eaLnBrk="1" hangingPunct="1"/>
            <a:r>
              <a:rPr lang="de-DE" sz="2400" b="1" dirty="0">
                <a:solidFill>
                  <a:srgbClr val="0070C0"/>
                </a:solidFill>
                <a:latin typeface="Calibri" panose="020F0502020204030204" pitchFamily="34" charset="0"/>
              </a:rPr>
              <a:t>Kernmerkmale des Konzepts: AÖ-Innovationsdimensionen</a:t>
            </a:r>
          </a:p>
          <a:p>
            <a:pPr marL="342900" indent="-342900" algn="l" eaLnBrk="1" hangingPunct="1">
              <a:buClr>
                <a:srgbClr val="C00000"/>
              </a:buClr>
              <a:buFont typeface="Arial" panose="020B0604020202020204" pitchFamily="34" charset="0"/>
              <a:buChar char="•"/>
            </a:pPr>
            <a:r>
              <a:rPr lang="de-DE" sz="2400" b="1" dirty="0">
                <a:latin typeface="Calibri" panose="020F0502020204030204" pitchFamily="34" charset="0"/>
              </a:rPr>
              <a:t>Normative Bewertungskriterien </a:t>
            </a:r>
            <a:r>
              <a:rPr lang="de-DE" sz="2200" dirty="0">
                <a:latin typeface="Calibri" panose="020F0502020204030204" pitchFamily="34" charset="0"/>
              </a:rPr>
              <a:t>für</a:t>
            </a:r>
            <a:r>
              <a:rPr lang="de-DE" sz="2400" dirty="0">
                <a:latin typeface="Calibri" panose="020F0502020204030204" pitchFamily="34" charset="0"/>
              </a:rPr>
              <a:t> ,Arbeit‘ </a:t>
            </a:r>
            <a:r>
              <a:rPr lang="de-DE" sz="2400" i="1" dirty="0">
                <a:latin typeface="Calibri" panose="020F0502020204030204" pitchFamily="34" charset="0"/>
              </a:rPr>
              <a:t>und</a:t>
            </a:r>
            <a:r>
              <a:rPr lang="de-DE" sz="2400" dirty="0">
                <a:latin typeface="Calibri" panose="020F0502020204030204" pitchFamily="34" charset="0"/>
              </a:rPr>
              <a:t> Ökologie‘</a:t>
            </a:r>
          </a:p>
          <a:p>
            <a:pPr algn="l" eaLnBrk="1" hangingPunct="1">
              <a:buClr>
                <a:srgbClr val="C00000"/>
              </a:buClr>
            </a:pPr>
            <a:r>
              <a:rPr lang="de-DE" sz="2200" dirty="0">
                <a:latin typeface="Calibri" panose="020F0502020204030204" pitchFamily="34" charset="0"/>
              </a:rPr>
              <a:t>     a) </a:t>
            </a:r>
            <a:r>
              <a:rPr lang="de-DE" sz="2200" i="1" dirty="0">
                <a:latin typeface="Calibri" panose="020F0502020204030204" pitchFamily="34" charset="0"/>
              </a:rPr>
              <a:t>Gute Arbeit </a:t>
            </a:r>
            <a:r>
              <a:rPr lang="de-DE" sz="2200" dirty="0">
                <a:latin typeface="Calibri" panose="020F0502020204030204" pitchFamily="34" charset="0"/>
              </a:rPr>
              <a:t>(Arbeits- und Beschäftigungsqualität)</a:t>
            </a:r>
          </a:p>
          <a:p>
            <a:pPr marL="800100" lvl="1" indent="-342900" algn="l" eaLnBrk="1" hangingPunct="1">
              <a:buClr>
                <a:srgbClr val="C00000"/>
              </a:buClr>
              <a:buFont typeface="Symbol" panose="05050102010706020507" pitchFamily="18" charset="2"/>
              <a:buChar char="-"/>
            </a:pPr>
            <a:r>
              <a:rPr lang="de-DE" sz="2200" dirty="0" err="1">
                <a:latin typeface="Calibri" panose="020F0502020204030204" pitchFamily="34" charset="0"/>
              </a:rPr>
              <a:t>Decent</a:t>
            </a:r>
            <a:r>
              <a:rPr lang="de-DE" sz="2200" dirty="0">
                <a:latin typeface="Calibri" panose="020F0502020204030204" pitchFamily="34" charset="0"/>
              </a:rPr>
              <a:t> Work (IAO) → ,Schutzmantelkriterien guter Arbeit‘</a:t>
            </a:r>
          </a:p>
          <a:p>
            <a:pPr marL="800100" lvl="1" indent="-342900" algn="l" eaLnBrk="1" hangingPunct="1">
              <a:buClr>
                <a:srgbClr val="C00000"/>
              </a:buClr>
              <a:buFont typeface="Symbol" panose="05050102010706020507" pitchFamily="18" charset="2"/>
              <a:buChar char="-"/>
            </a:pPr>
            <a:r>
              <a:rPr lang="de-DE" sz="2200" dirty="0">
                <a:latin typeface="Calibri" panose="020F0502020204030204" pitchFamily="34" charset="0"/>
              </a:rPr>
              <a:t>Dimensionen persönlichkeits- und gesundheitsförderliche Arbeit </a:t>
            </a:r>
          </a:p>
          <a:p>
            <a:pPr marL="800100" lvl="1" indent="-342900" algn="l" eaLnBrk="1" hangingPunct="1">
              <a:buClr>
                <a:srgbClr val="C00000"/>
              </a:buClr>
              <a:buFont typeface="Symbol" panose="05050102010706020507" pitchFamily="18" charset="2"/>
              <a:buChar char="-"/>
            </a:pPr>
            <a:r>
              <a:rPr lang="de-DE" sz="2200" dirty="0">
                <a:latin typeface="Calibri" panose="020F0502020204030204" pitchFamily="34" charset="0"/>
              </a:rPr>
              <a:t>Merkmalsdimensionen der Gefährdungsbeurteilung</a:t>
            </a:r>
          </a:p>
          <a:p>
            <a:pPr lvl="1" algn="l" eaLnBrk="1" hangingPunct="1">
              <a:buClr>
                <a:srgbClr val="C00000"/>
              </a:buClr>
            </a:pPr>
            <a:r>
              <a:rPr lang="de-DE" sz="2200" dirty="0">
                <a:latin typeface="Calibri" panose="020F0502020204030204" pitchFamily="34" charset="0"/>
              </a:rPr>
              <a:t>b) </a:t>
            </a:r>
            <a:r>
              <a:rPr lang="de-DE" sz="2200" i="1" dirty="0">
                <a:latin typeface="Calibri" panose="020F0502020204030204" pitchFamily="34" charset="0"/>
              </a:rPr>
              <a:t>Gute Umweltqualität</a:t>
            </a:r>
          </a:p>
          <a:p>
            <a:pPr marL="800100" lvl="1" indent="-342900" algn="l" eaLnBrk="1" hangingPunct="1">
              <a:buClr>
                <a:srgbClr val="C00000"/>
              </a:buClr>
              <a:buFont typeface="Symbol" panose="05050102010706020507" pitchFamily="18" charset="2"/>
              <a:buChar char="-"/>
            </a:pPr>
            <a:r>
              <a:rPr lang="de-DE" sz="2200" dirty="0">
                <a:latin typeface="Calibri" panose="020F0502020204030204" pitchFamily="34" charset="0"/>
              </a:rPr>
              <a:t>Schlüsselbereiche indirekter Umweltaspekte: </a:t>
            </a:r>
          </a:p>
          <a:p>
            <a:pPr lvl="1" algn="l" eaLnBrk="1" hangingPunct="1">
              <a:buClr>
                <a:srgbClr val="C00000"/>
              </a:buClr>
            </a:pPr>
            <a:r>
              <a:rPr lang="de-DE" sz="2200" dirty="0">
                <a:latin typeface="Calibri" panose="020F0502020204030204" pitchFamily="34" charset="0"/>
              </a:rPr>
              <a:t>      → Umweltwirkungen eines Produkts / Dienstleistung</a:t>
            </a:r>
            <a:br>
              <a:rPr lang="de-DE" sz="2200" dirty="0">
                <a:latin typeface="Calibri" panose="020F0502020204030204" pitchFamily="34" charset="0"/>
              </a:rPr>
            </a:br>
            <a:r>
              <a:rPr lang="de-DE" sz="2200" dirty="0">
                <a:latin typeface="Calibri" panose="020F0502020204030204" pitchFamily="34" charset="0"/>
              </a:rPr>
              <a:t>      → Beschaffung, Produktverantwortung, Kapitalinvestitionen</a:t>
            </a:r>
          </a:p>
          <a:p>
            <a:pPr marL="800100" lvl="1" indent="-342900" algn="l" eaLnBrk="1" hangingPunct="1">
              <a:buClr>
                <a:srgbClr val="C00000"/>
              </a:buClr>
              <a:buFont typeface="Symbol" panose="05050102010706020507" pitchFamily="18" charset="2"/>
              <a:buChar char="-"/>
            </a:pPr>
            <a:r>
              <a:rPr lang="de-DE" sz="2200" dirty="0">
                <a:latin typeface="Calibri" panose="020F0502020204030204" pitchFamily="34" charset="0"/>
              </a:rPr>
              <a:t>Direkte Umweltwirkungen, z.B. Material- und Energieeffizienz</a:t>
            </a:r>
          </a:p>
          <a:p>
            <a:pPr algn="l" eaLnBrk="1" hangingPunct="1">
              <a:buClr>
                <a:srgbClr val="C00000"/>
              </a:buClr>
            </a:pPr>
            <a:endParaRPr lang="de-DE" sz="2400"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763597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p>
        </p:txBody>
      </p:sp>
      <p:sp>
        <p:nvSpPr>
          <p:cNvPr id="4099" name="Rectangle 3"/>
          <p:cNvSpPr>
            <a:spLocks noGrp="1" noChangeArrowheads="1"/>
          </p:cNvSpPr>
          <p:nvPr>
            <p:ph type="subTitle" idx="1"/>
          </p:nvPr>
        </p:nvSpPr>
        <p:spPr>
          <a:xfrm>
            <a:off x="918536" y="1196752"/>
            <a:ext cx="7829928" cy="4968552"/>
          </a:xfrm>
        </p:spPr>
        <p:txBody>
          <a:bodyPr/>
          <a:lstStyle/>
          <a:p>
            <a:pPr algn="l" eaLnBrk="1" hangingPunct="1"/>
            <a:r>
              <a:rPr lang="de-DE" sz="2400" b="1" dirty="0">
                <a:solidFill>
                  <a:srgbClr val="0070C0"/>
                </a:solidFill>
                <a:latin typeface="Calibri" panose="020F0502020204030204" pitchFamily="34" charset="0"/>
              </a:rPr>
              <a:t>Arbeitsökologische Kompetenzentwicklung</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Fokus: Arbeitsökologische Reflexionskompetenz</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Zugang: Praxisintegriertes Lernen in der Innovationsarbeit</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Fokussierte Aufmerksamkeit auf AÖ-Perspektive erhalten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Betriebliche Verankerung: AÖ-Praktiken (z.B. Projektreviews) und Mitarbeitergespräche</a:t>
            </a:r>
          </a:p>
          <a:p>
            <a:pPr algn="l" eaLnBrk="1" hangingPunct="1">
              <a:buClr>
                <a:srgbClr val="C00000"/>
              </a:buClr>
            </a:pPr>
            <a:endParaRPr lang="de-DE" sz="2400" b="1" dirty="0">
              <a:solidFill>
                <a:srgbClr val="0070C0"/>
              </a:solidFill>
              <a:latin typeface="Calibri" panose="020F0502020204030204" pitchFamily="34" charset="0"/>
            </a:endParaRPr>
          </a:p>
          <a:p>
            <a:pPr algn="l" eaLnBrk="1" hangingPunct="1">
              <a:buClr>
                <a:srgbClr val="C00000"/>
              </a:buClr>
            </a:pPr>
            <a:r>
              <a:rPr lang="de-DE" sz="2400" b="1" dirty="0">
                <a:solidFill>
                  <a:srgbClr val="0070C0"/>
                </a:solidFill>
                <a:latin typeface="Calibri" panose="020F0502020204030204" pitchFamily="34" charset="0"/>
              </a:rPr>
              <a:t>Erfahrungsaustausch zwischen Unternehmenspartnern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Quelle der Praxisreflexion und gemeinsamen Lernens</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Beispiele: Umgang mit Unwägbarkeiten und agiles Projektmanagement, gesunde Führung</a:t>
            </a: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069800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7848872"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Zentrale Erkenntnisse</a:t>
            </a:r>
          </a:p>
        </p:txBody>
      </p:sp>
      <p:sp>
        <p:nvSpPr>
          <p:cNvPr id="4099" name="Rectangle 3"/>
          <p:cNvSpPr>
            <a:spLocks noGrp="1" noChangeArrowheads="1"/>
          </p:cNvSpPr>
          <p:nvPr>
            <p:ph type="subTitle" idx="1"/>
          </p:nvPr>
        </p:nvSpPr>
        <p:spPr>
          <a:xfrm>
            <a:off x="918536" y="1556792"/>
            <a:ext cx="7829928" cy="4608512"/>
          </a:xfrm>
        </p:spPr>
        <p:txBody>
          <a:bodyPr/>
          <a:lstStyle/>
          <a:p>
            <a:pPr algn="l" eaLnBrk="1" hangingPunct="1"/>
            <a:r>
              <a:rPr lang="de-DE" sz="2400" b="1" dirty="0">
                <a:solidFill>
                  <a:srgbClr val="0070C0"/>
                </a:solidFill>
                <a:latin typeface="Calibri" panose="020F0502020204030204" pitchFamily="34" charset="0"/>
              </a:rPr>
              <a:t>Erkennbare Nutzenpotenziale von AÖ-Innovationen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Stärkung der Innovationsfähigkeit</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Verbesserte Marktpositionierung</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Stärkung der Arbeitgeberattraktivität / Betriebstreue</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Verbesserung der Arbeitsqualität</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Kompetenzentwicklung von Fach- und Führungskräften</a:t>
            </a:r>
          </a:p>
          <a:p>
            <a:pPr marL="342900" indent="-342900" algn="l" eaLnBrk="1" hangingPunct="1">
              <a:buClr>
                <a:srgbClr val="C00000"/>
              </a:buClr>
              <a:buFont typeface="Arial" panose="020B0604020202020204" pitchFamily="34" charset="0"/>
              <a:buChar char="•"/>
            </a:pPr>
            <a:r>
              <a:rPr lang="de-DE" sz="2400" dirty="0">
                <a:latin typeface="Calibri" panose="020F0502020204030204" pitchFamily="34" charset="0"/>
              </a:rPr>
              <a:t>Erschließung neuer ökologischer Optimierungspotenziale</a:t>
            </a:r>
          </a:p>
          <a:p>
            <a:pPr algn="l" eaLnBrk="1" hangingPunct="1">
              <a:buClr>
                <a:srgbClr val="C00000"/>
              </a:buClr>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marL="342900" indent="-342900" algn="l" eaLnBrk="1" hangingPunct="1">
              <a:buClr>
                <a:srgbClr val="C00000"/>
              </a:buClr>
              <a:buFont typeface="Wingdings" panose="05000000000000000000" pitchFamily="2" charset="2"/>
              <a:buChar char="à"/>
            </a:pPr>
            <a:endParaRPr lang="de-DE" sz="2400" b="1" dirty="0">
              <a:solidFill>
                <a:srgbClr val="0070C0"/>
              </a:solidFill>
              <a:latin typeface="Calibri" panose="020F0502020204030204" pitchFamily="34" charset="0"/>
            </a:endParaRPr>
          </a:p>
          <a:p>
            <a:pPr algn="l" eaLnBrk="1" hangingPunct="1">
              <a:buClr>
                <a:srgbClr val="C00000"/>
              </a:buClr>
            </a:pPr>
            <a:endParaRPr lang="de-DE" sz="2400" b="1" dirty="0">
              <a:solidFill>
                <a:srgbClr val="0070C0"/>
              </a:solidFill>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15" name="Ellipse 14"/>
          <p:cNvSpPr/>
          <p:nvPr/>
        </p:nvSpPr>
        <p:spPr bwMode="auto">
          <a:xfrm>
            <a:off x="1331640" y="2708920"/>
            <a:ext cx="914400" cy="9144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273293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683568" y="1268760"/>
            <a:ext cx="7272808" cy="4824536"/>
          </a:xfrm>
        </p:spPr>
        <p:txBody>
          <a:bodyPr/>
          <a:lstStyle/>
          <a:p>
            <a:pPr indent="-98425" algn="l" eaLnBrk="1" hangingPunct="1"/>
            <a:r>
              <a:rPr lang="de-DE" sz="2400" b="1" dirty="0">
                <a:solidFill>
                  <a:srgbClr val="0070C0"/>
                </a:solidFill>
                <a:latin typeface="Calibri" panose="020F0502020204030204" pitchFamily="34" charset="0"/>
              </a:rPr>
              <a:t>Abhängigkeit arbeitsökologischer Zugänge von …</a:t>
            </a:r>
            <a:endParaRPr lang="de-DE" sz="1000" b="1" dirty="0">
              <a:latin typeface="Calibri" panose="020F0502020204030204" pitchFamily="34" charset="0"/>
            </a:endParaRPr>
          </a:p>
          <a:p>
            <a:pPr marL="358775" lvl="1" algn="l" eaLnBrk="1" hangingPunct="1"/>
            <a:r>
              <a:rPr lang="de-DE" sz="2000" b="1" dirty="0">
                <a:latin typeface="Calibri" panose="020F0502020204030204" pitchFamily="34" charset="0"/>
              </a:rPr>
              <a:t>extern</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Branchen und Wettbewerb</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Gesetzliche Vorgaben</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Sozio-ökonomisches Umfeld</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Öffentliche Skandalisierung von Unternehmensentscheidungen </a:t>
            </a:r>
          </a:p>
          <a:p>
            <a:pPr marL="358775" lvl="1" algn="l" eaLnBrk="1" hangingPunct="1"/>
            <a:r>
              <a:rPr lang="de-DE" sz="2000" b="1" dirty="0">
                <a:latin typeface="Calibri" panose="020F0502020204030204" pitchFamily="34" charset="0"/>
              </a:rPr>
              <a:t>intern</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Primäraufgaben von Unternehmen</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Unternehmensstrategien</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Unternehmenskultur</a:t>
            </a:r>
          </a:p>
          <a:p>
            <a:pPr marL="701675" lvl="1" indent="-342900" algn="l" eaLnBrk="1" hangingPunct="1">
              <a:buClr>
                <a:srgbClr val="C00000"/>
              </a:buClr>
              <a:buFont typeface="Arial" panose="020B0604020202020204" pitchFamily="34" charset="0"/>
              <a:buChar char="•"/>
            </a:pPr>
            <a:r>
              <a:rPr lang="de-DE" sz="2000" dirty="0">
                <a:latin typeface="Calibri" panose="020F0502020204030204" pitchFamily="34" charset="0"/>
              </a:rPr>
              <a:t>Sinnansprüche von Beschäftigten</a:t>
            </a:r>
          </a:p>
          <a:p>
            <a:pPr algn="l" eaLnBrk="1" hangingPunct="1">
              <a:buClr>
                <a:srgbClr val="C00000"/>
              </a:buClr>
            </a:pPr>
            <a:endParaRPr lang="de-DE" sz="2400" b="1" dirty="0">
              <a:latin typeface="Calibri" panose="020F0502020204030204" pitchFamily="34" charset="0"/>
            </a:endParaRP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27584" y="6237312"/>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444309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683568" y="1556792"/>
            <a:ext cx="7848872" cy="4464496"/>
          </a:xfrm>
        </p:spPr>
        <p:txBody>
          <a:bodyPr/>
          <a:lstStyle/>
          <a:p>
            <a:pPr indent="-98425" algn="l" eaLnBrk="1" hangingPunct="1"/>
            <a:r>
              <a:rPr lang="de-DE" sz="2400" b="1" dirty="0">
                <a:solidFill>
                  <a:srgbClr val="0070C0"/>
                </a:solidFill>
                <a:latin typeface="Calibri" panose="020F0502020204030204" pitchFamily="34" charset="0"/>
                <a:cs typeface="Arial"/>
              </a:rPr>
              <a:t>Kernprinzipien arbeitsökologischer Prozessgestaltung (Kontext: </a:t>
            </a:r>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-Unternehmenspartner)</a:t>
            </a:r>
            <a:endParaRPr lang="de-DE" sz="2000" b="1" dirty="0">
              <a:latin typeface="Calibri" panose="020F0502020204030204" pitchFamily="34" charset="0"/>
            </a:endParaRP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Beteiligung und Einbindung dezentraler Wissensbestände</a:t>
            </a: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Perspektivenvielfalt durch Dialogprozesse und -verfahren: Unternehmen, Bereiche, Hierarchie, Generationsgruppen</a:t>
            </a: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Experimentelle und lernorientierte Innovationsentwicklung</a:t>
            </a:r>
          </a:p>
          <a:p>
            <a:pPr marL="701675" lvl="1" indent="-342900" algn="l" eaLnBrk="1" hangingPunct="1">
              <a:buClr>
                <a:srgbClr val="C00000"/>
              </a:buClr>
              <a:buFont typeface="Arial" panose="020B0604020202020204" pitchFamily="34" charset="0"/>
              <a:buChar char="•"/>
            </a:pPr>
            <a:r>
              <a:rPr lang="de-DE" sz="2400" dirty="0" err="1">
                <a:latin typeface="Calibri" panose="020F0502020204030204" pitchFamily="34" charset="0"/>
              </a:rPr>
              <a:t>Multiplikator_innen</a:t>
            </a:r>
            <a:r>
              <a:rPr lang="de-DE" sz="2400" dirty="0">
                <a:latin typeface="Calibri" panose="020F0502020204030204" pitchFamily="34" charset="0"/>
              </a:rPr>
              <a:t> als </a:t>
            </a:r>
            <a:r>
              <a:rPr lang="de-DE" sz="2400" dirty="0" err="1">
                <a:latin typeface="Calibri" panose="020F0502020204030204" pitchFamily="34" charset="0"/>
              </a:rPr>
              <a:t>Innovationspromotor_innen</a:t>
            </a:r>
            <a:endParaRPr lang="de-DE" sz="2400" dirty="0">
              <a:latin typeface="Calibri" panose="020F0502020204030204" pitchFamily="34" charset="0"/>
            </a:endParaRP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Betriebliche Handlungskonstellation </a:t>
            </a: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6802354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endParaRPr lang="de-DE" sz="2800" b="1" dirty="0">
              <a:latin typeface="Calibri" panose="020F0502020204030204" pitchFamily="34" charset="0"/>
              <a:cs typeface="Arial"/>
            </a:endParaRPr>
          </a:p>
        </p:txBody>
      </p:sp>
      <p:sp>
        <p:nvSpPr>
          <p:cNvPr id="4099" name="Rectangle 3"/>
          <p:cNvSpPr>
            <a:spLocks noGrp="1" noChangeArrowheads="1"/>
          </p:cNvSpPr>
          <p:nvPr>
            <p:ph type="subTitle" idx="1"/>
          </p:nvPr>
        </p:nvSpPr>
        <p:spPr>
          <a:xfrm>
            <a:off x="683568" y="1700808"/>
            <a:ext cx="7848872" cy="4320480"/>
          </a:xfrm>
        </p:spPr>
        <p:txBody>
          <a:bodyPr/>
          <a:lstStyle/>
          <a:p>
            <a:pPr indent="-98425" algn="l" eaLnBrk="1" hangingPunct="1"/>
            <a:r>
              <a:rPr lang="de-DE" sz="2400" b="1" dirty="0">
                <a:solidFill>
                  <a:srgbClr val="0070C0"/>
                </a:solidFill>
                <a:latin typeface="Calibri" panose="020F0502020204030204" pitchFamily="34" charset="0"/>
                <a:cs typeface="Arial"/>
              </a:rPr>
              <a:t>Kernprinzipien arbeitsökologischer Prozessgestaltung (Kontext: </a:t>
            </a:r>
            <a:r>
              <a:rPr lang="de-DE" sz="2400" b="1" dirty="0" err="1">
                <a:solidFill>
                  <a:srgbClr val="0070C0"/>
                </a:solidFill>
                <a:latin typeface="Calibri" panose="020F0502020204030204" pitchFamily="34" charset="0"/>
                <a:cs typeface="Arial"/>
              </a:rPr>
              <a:t>NaGut</a:t>
            </a:r>
            <a:r>
              <a:rPr lang="de-DE" sz="2400" b="1" dirty="0">
                <a:solidFill>
                  <a:srgbClr val="0070C0"/>
                </a:solidFill>
                <a:latin typeface="Calibri" panose="020F0502020204030204" pitchFamily="34" charset="0"/>
                <a:cs typeface="Arial"/>
              </a:rPr>
              <a:t>-Unternehmenspartner)</a:t>
            </a:r>
            <a:endParaRPr lang="de-DE" sz="2000" b="1" dirty="0">
              <a:latin typeface="Calibri" panose="020F0502020204030204" pitchFamily="34" charset="0"/>
            </a:endParaRP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Arbeitsökologische Kompetenzentwicklung von Beschäftigten und Führungskräften</a:t>
            </a: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Bearbeitung von Ziel- und Erwartungskonflikten</a:t>
            </a: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Achtsamkeit auf ungeplante Nebenfolgen</a:t>
            </a:r>
          </a:p>
          <a:p>
            <a:pPr marL="701675" lvl="1" indent="-342900" algn="l" eaLnBrk="1" hangingPunct="1">
              <a:buClr>
                <a:srgbClr val="C00000"/>
              </a:buClr>
              <a:buFont typeface="Arial" panose="020B0604020202020204" pitchFamily="34" charset="0"/>
              <a:buChar char="•"/>
            </a:pPr>
            <a:r>
              <a:rPr lang="de-DE" sz="2400" dirty="0">
                <a:latin typeface="Calibri" panose="020F0502020204030204" pitchFamily="34" charset="0"/>
              </a:rPr>
              <a:t>Dynamische Verstetigung von und Öffnung für Innovationen </a:t>
            </a:r>
          </a:p>
        </p:txBody>
      </p:sp>
      <p:pic>
        <p:nvPicPr>
          <p:cNvPr id="4" name="Bild 1" descr="../../../../../../../Desktop/Bildschirmfoto%202016-07-12%20um"/>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pic>
        <p:nvPicPr>
          <p:cNvPr id="5" name="Grafik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1670687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32656"/>
            <a:ext cx="6624736" cy="936104"/>
          </a:xfrm>
        </p:spPr>
        <p:txBody>
          <a:bodyPr/>
          <a:lstStyle/>
          <a:p>
            <a:pPr algn="l" eaLnBrk="1" hangingPunct="1">
              <a:buClr>
                <a:srgbClr val="C00000"/>
              </a:buClr>
            </a:pPr>
            <a:r>
              <a:rPr lang="de-DE" sz="2800" b="1" dirty="0">
                <a:latin typeface="Calibri" panose="020F0502020204030204" pitchFamily="34" charset="0"/>
                <a:cs typeface="Arial"/>
              </a:rPr>
              <a:t>3) </a:t>
            </a:r>
            <a:r>
              <a:rPr lang="de-DE" sz="2800" b="1" dirty="0" err="1">
                <a:latin typeface="Calibri" panose="020F0502020204030204" pitchFamily="34" charset="0"/>
                <a:cs typeface="Arial"/>
              </a:rPr>
              <a:t>NaGut</a:t>
            </a:r>
            <a:r>
              <a:rPr lang="de-DE" sz="2800" b="1" dirty="0">
                <a:latin typeface="Calibri" panose="020F0502020204030204" pitchFamily="34" charset="0"/>
                <a:cs typeface="Arial"/>
              </a:rPr>
              <a:t> – das Pilotprojekt</a:t>
            </a:r>
          </a:p>
        </p:txBody>
      </p:sp>
      <p:pic>
        <p:nvPicPr>
          <p:cNvPr id="5" name="Grafik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83568" y="6282060"/>
            <a:ext cx="1728192" cy="570260"/>
          </a:xfrm>
          <a:prstGeom prst="rect">
            <a:avLst/>
          </a:prstGeom>
        </p:spPr>
      </p:pic>
      <p:sp>
        <p:nvSpPr>
          <p:cNvPr id="2" name="Pfeil nach unten 1"/>
          <p:cNvSpPr/>
          <p:nvPr/>
        </p:nvSpPr>
        <p:spPr bwMode="auto">
          <a:xfrm>
            <a:off x="4139952" y="4437112"/>
            <a:ext cx="360040" cy="720080"/>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sp>
        <p:nvSpPr>
          <p:cNvPr id="3" name="Pfeil nach unten 2"/>
          <p:cNvSpPr/>
          <p:nvPr/>
        </p:nvSpPr>
        <p:spPr bwMode="auto">
          <a:xfrm>
            <a:off x="3995937" y="4365104"/>
            <a:ext cx="324036" cy="936104"/>
          </a:xfrm>
          <a:prstGeom prst="downArrow">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endParaRPr kumimoji="0" lang="de-DE" sz="1400" b="0" i="0" u="none" strike="noStrike" cap="none" normalizeH="0" baseline="0">
              <a:ln>
                <a:noFill/>
              </a:ln>
              <a:solidFill>
                <a:schemeClr val="tx1"/>
              </a:solidFill>
              <a:effectLst/>
              <a:latin typeface="Times New Roman" pitchFamily="18" charset="0"/>
            </a:endParaRPr>
          </a:p>
        </p:txBody>
      </p:sp>
      <p:pic>
        <p:nvPicPr>
          <p:cNvPr id="2051"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32221" y="548680"/>
            <a:ext cx="8028211" cy="52773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Bild 1" descr="../../../../../../../Desktop/Bildschirmfoto%202016-07-12%20um"/>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308304" y="359875"/>
            <a:ext cx="982345" cy="701040"/>
          </a:xfrm>
          <a:prstGeom prst="rect">
            <a:avLst/>
          </a:prstGeom>
          <a:noFill/>
          <a:ln>
            <a:noFill/>
          </a:ln>
        </p:spPr>
      </p:pic>
      <p:sp>
        <p:nvSpPr>
          <p:cNvPr id="4099" name="Rectangle 3"/>
          <p:cNvSpPr>
            <a:spLocks noGrp="1" noChangeArrowheads="1"/>
          </p:cNvSpPr>
          <p:nvPr>
            <p:ph type="subTitle" idx="1"/>
          </p:nvPr>
        </p:nvSpPr>
        <p:spPr>
          <a:xfrm>
            <a:off x="687867" y="2060848"/>
            <a:ext cx="5976664" cy="4608512"/>
          </a:xfrm>
        </p:spPr>
        <p:txBody>
          <a:bodyPr/>
          <a:lstStyle/>
          <a:p>
            <a:pPr algn="l" eaLnBrk="1" hangingPunct="1"/>
            <a:endParaRPr lang="de-DE" sz="2400" b="1" dirty="0">
              <a:solidFill>
                <a:srgbClr val="0070C0"/>
              </a:solidFill>
              <a:latin typeface="Calibri" panose="020F0502020204030204" pitchFamily="34" charset="0"/>
            </a:endParaRPr>
          </a:p>
          <a:p>
            <a:pPr algn="l" eaLnBrk="1" hangingPunct="1"/>
            <a:endParaRPr lang="de-DE" sz="2400" b="1" dirty="0">
              <a:solidFill>
                <a:srgbClr val="0070C0"/>
              </a:solidFill>
              <a:latin typeface="Calibri" panose="020F0502020204030204" pitchFamily="34" charset="0"/>
            </a:endParaRPr>
          </a:p>
          <a:p>
            <a:pPr algn="l" eaLnBrk="1" hangingPunct="1"/>
            <a:endParaRPr lang="de-DE" sz="2400" b="1" dirty="0">
              <a:solidFill>
                <a:srgbClr val="0070C0"/>
              </a:solidFill>
              <a:latin typeface="Calibri" panose="020F0502020204030204" pitchFamily="34" charset="0"/>
            </a:endParaRPr>
          </a:p>
          <a:p>
            <a:pPr algn="l" eaLnBrk="1" hangingPunct="1"/>
            <a:endParaRPr lang="de-DE" sz="2400" b="1" dirty="0">
              <a:solidFill>
                <a:srgbClr val="0070C0"/>
              </a:solidFill>
              <a:latin typeface="Calibri" panose="020F0502020204030204" pitchFamily="34" charset="0"/>
            </a:endParaRPr>
          </a:p>
          <a:p>
            <a:pPr algn="l" eaLnBrk="1" hangingPunct="1"/>
            <a:endParaRPr lang="de-DE" sz="2400" b="1" dirty="0">
              <a:solidFill>
                <a:srgbClr val="0070C0"/>
              </a:solidFill>
              <a:latin typeface="Calibri" panose="020F0502020204030204" pitchFamily="34" charset="0"/>
            </a:endParaRPr>
          </a:p>
          <a:p>
            <a:pPr algn="l" eaLnBrk="1" hangingPunct="1"/>
            <a:endParaRPr lang="de-DE" sz="2400" b="1" dirty="0">
              <a:solidFill>
                <a:srgbClr val="0070C0"/>
              </a:solidFill>
              <a:latin typeface="Calibri" panose="020F0502020204030204" pitchFamily="34" charset="0"/>
            </a:endParaRPr>
          </a:p>
          <a:p>
            <a:pPr algn="l" eaLnBrk="1" hangingPunct="1"/>
            <a:endParaRPr lang="de-DE" sz="2000" b="1" dirty="0">
              <a:latin typeface="Calibri" panose="020F0502020204030204" pitchFamily="34" charset="0"/>
            </a:endParaRPr>
          </a:p>
          <a:p>
            <a:pPr algn="l" eaLnBrk="1" hangingPunct="1"/>
            <a:endParaRPr lang="de-DE" sz="2400" b="1" dirty="0">
              <a:latin typeface="Calibri" panose="020F0502020204030204" pitchFamily="34" charset="0"/>
            </a:endParaRPr>
          </a:p>
          <a:p>
            <a:pPr algn="l" eaLnBrk="1" hangingPunct="1"/>
            <a:r>
              <a:rPr lang="de-DE" sz="2400" b="1" dirty="0">
                <a:solidFill>
                  <a:srgbClr val="0070C0"/>
                </a:solidFill>
                <a:latin typeface="Calibri" panose="020F0502020204030204" pitchFamily="34" charset="0"/>
              </a:rPr>
              <a:t>Projektstruktur</a:t>
            </a:r>
          </a:p>
          <a:p>
            <a:pPr algn="l" eaLnBrk="1" hangingPunct="1"/>
            <a:endParaRPr lang="de-DE" sz="2400" b="1" dirty="0">
              <a:latin typeface="Calibri" panose="020F0502020204030204" pitchFamily="34" charset="0"/>
            </a:endParaRPr>
          </a:p>
        </p:txBody>
      </p:sp>
    </p:spTree>
    <p:extLst>
      <p:ext uri="{BB962C8B-B14F-4D97-AF65-F5344CB8AC3E}">
        <p14:creationId xmlns:p14="http://schemas.microsoft.com/office/powerpoint/2010/main" val="1798256147"/>
      </p:ext>
    </p:extLst>
  </p:cSld>
  <p:clrMapOvr>
    <a:masterClrMapping/>
  </p:clrMapOvr>
</p:sld>
</file>

<file path=ppt/theme/theme1.xml><?xml version="1.0" encoding="utf-8"?>
<a:theme xmlns:a="http://schemas.openxmlformats.org/drawingml/2006/main" name="Standarddesign">
  <a:themeElements>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Times New Roman"/>
        <a:ea typeface=""/>
        <a:cs typeface=""/>
      </a:majorFont>
      <a:minorFont>
        <a:latin typeface="Times New Roman"/>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de-DE" sz="1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de-DE" sz="1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2648</Words>
  <Application>Microsoft Office PowerPoint</Application>
  <PresentationFormat>Bildschirmpräsentation (4:3)</PresentationFormat>
  <Paragraphs>397</Paragraphs>
  <Slides>29</Slides>
  <Notes>29</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29</vt:i4>
      </vt:variant>
    </vt:vector>
  </HeadingPairs>
  <TitlesOfParts>
    <vt:vector size="36" baseType="lpstr">
      <vt:lpstr>Arial</vt:lpstr>
      <vt:lpstr>Arial Unicode MS</vt:lpstr>
      <vt:lpstr>Calibri</vt:lpstr>
      <vt:lpstr>Symbol</vt:lpstr>
      <vt:lpstr>Times New Roman</vt:lpstr>
      <vt:lpstr>Wingdings</vt:lpstr>
      <vt:lpstr>Standarddesign</vt:lpstr>
      <vt:lpstr>HGAL-Veranstaltung: Ökologie &amp; Arbeit – Ökologie der Arbeit Gute Arbeit und ökologische Innovation verbinden: Kernergebnisse aus dem NaGut-Pilotprojekt  PD Dr. Guido Becke</vt:lpstr>
      <vt:lpstr>Übersicht</vt:lpstr>
      <vt:lpstr>1) Ausgangslage</vt:lpstr>
      <vt:lpstr>1) Ausgangslage </vt:lpstr>
      <vt:lpstr>1) NaGut – das Pilotprojekt</vt:lpstr>
      <vt:lpstr>2) Teilprojekte: hanseWasser GmbH</vt:lpstr>
      <vt:lpstr>2) Teilprojekte: Stahlbau Nord GmbH       Macor Marine Solutions GmbH &amp; Co. KG</vt:lpstr>
      <vt:lpstr>2) Das Konzept der arbeitsökologischen      Innovation</vt:lpstr>
      <vt:lpstr>2) Das Konzept der arbeitsökologischen     Innovation </vt:lpstr>
      <vt:lpstr>2) Das Konzept der arbeitsökologischen Innovation </vt:lpstr>
      <vt:lpstr>3) NaGut – Zentrale Erkenntnisse</vt:lpstr>
      <vt:lpstr>3) NaGut – Zentrale Erkenntnisse  Das arbeitsökologische Projektreview</vt:lpstr>
      <vt:lpstr>3) NaGut – Zentrale Erkenntnisse</vt:lpstr>
      <vt:lpstr>3) NaGut – Zentrale Erkenntnisse</vt:lpstr>
      <vt:lpstr>3) NaGut – Zentrale Erkenntnisse</vt:lpstr>
      <vt:lpstr>4) Forschungsperspektiven</vt:lpstr>
      <vt:lpstr>NaGut – Zum Weiterlesen</vt:lpstr>
      <vt:lpstr>NaGut – Zum Weiterlesen</vt:lpstr>
      <vt:lpstr>PowerPoint-Präsentation</vt:lpstr>
      <vt:lpstr>1) Ausgangslage</vt:lpstr>
      <vt:lpstr>1) NaGut – das Pilotprojekt</vt:lpstr>
      <vt:lpstr>1) NaGut – das Pilotprojekt</vt:lpstr>
      <vt:lpstr>2) Das Konzept der arbeitsökologischen Innovation </vt:lpstr>
      <vt:lpstr>3) NaGut – Zentrale Erkenntnisse</vt:lpstr>
      <vt:lpstr>3) NaGut – Zentrale Erkenntnisse</vt:lpstr>
      <vt:lpstr>PowerPoint-Präsentation</vt:lpstr>
      <vt:lpstr>PowerPoint-Präsentation</vt:lpstr>
      <vt:lpstr>PowerPoint-Präsentation</vt:lpstr>
      <vt:lpstr>3) NaGut – das Pilotprojekt</vt:lpstr>
    </vt:vector>
  </TitlesOfParts>
  <Company>IAW/Uni Bremen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Ariela Sadowski</dc:creator>
  <cp:lastModifiedBy>Guido Becke</cp:lastModifiedBy>
  <cp:revision>395</cp:revision>
  <cp:lastPrinted>2019-09-24T15:52:24Z</cp:lastPrinted>
  <dcterms:created xsi:type="dcterms:W3CDTF">2003-10-27T09:55:39Z</dcterms:created>
  <dcterms:modified xsi:type="dcterms:W3CDTF">2019-09-24T18:31:21Z</dcterms:modified>
</cp:coreProperties>
</file>